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56" r:id="rId6"/>
    <p:sldId id="257" r:id="rId7"/>
    <p:sldId id="258" r:id="rId8"/>
    <p:sldId id="261" r:id="rId9"/>
    <p:sldId id="262" r:id="rId10"/>
    <p:sldId id="272" r:id="rId11"/>
    <p:sldId id="273" r:id="rId12"/>
    <p:sldId id="275" r:id="rId13"/>
    <p:sldId id="279" r:id="rId14"/>
    <p:sldId id="271" r:id="rId15"/>
    <p:sldId id="277" r:id="rId16"/>
    <p:sldId id="278" r:id="rId17"/>
    <p:sldId id="280" r:id="rId18"/>
    <p:sldId id="281" r:id="rId19"/>
    <p:sldId id="260" r:id="rId20"/>
    <p:sldId id="263" r:id="rId21"/>
    <p:sldId id="264" r:id="rId22"/>
    <p:sldId id="266" r:id="rId23"/>
    <p:sldId id="265" r:id="rId24"/>
    <p:sldId id="267" r:id="rId25"/>
    <p:sldId id="268" r:id="rId26"/>
    <p:sldId id="269" r:id="rId27"/>
    <p:sldId id="270" r:id="rId28"/>
    <p:sldId id="282" r:id="rId29"/>
    <p:sldId id="283" r:id="rId30"/>
    <p:sldId id="284" r:id="rId31"/>
    <p:sldId id="276"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69" d="100"/>
          <a:sy n="69" d="100"/>
        </p:scale>
        <p:origin x="7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geo.wa.gov/" TargetMode="External"/><Relationship Id="rId2" Type="http://schemas.openxmlformats.org/officeDocument/2006/relationships/hyperlink" Target="http://geography.wa.gov/" TargetMode="External"/><Relationship Id="rId1" Type="http://schemas.openxmlformats.org/officeDocument/2006/relationships/hyperlink" Target="http://wsdot.wa.gov/" TargetMode="External"/><Relationship Id="rId4" Type="http://schemas.openxmlformats.org/officeDocument/2006/relationships/hyperlink" Target="https://data.wa.gov/"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3EF89-E0B7-4BFC-9234-5D3FCDA7D87E}" type="doc">
      <dgm:prSet loTypeId="urn:microsoft.com/office/officeart/2005/8/layout/radial6" loCatId="cycle" qsTypeId="urn:microsoft.com/office/officeart/2005/8/quickstyle/3d9" qsCatId="3D" csTypeId="urn:microsoft.com/office/officeart/2005/8/colors/colorful4" csCatId="colorful" phldr="1"/>
      <dgm:spPr/>
      <dgm:t>
        <a:bodyPr/>
        <a:lstStyle/>
        <a:p>
          <a:endParaRPr lang="en-US"/>
        </a:p>
      </dgm:t>
    </dgm:pt>
    <dgm:pt modelId="{D277EBF5-7712-439E-BA4D-6A9CFA6B8249}">
      <dgm:prSet phldrT="[Text]"/>
      <dgm:spPr/>
      <dgm:t>
        <a:bodyPr/>
        <a:lstStyle/>
        <a:p>
          <a:r>
            <a:rPr lang="en-US" dirty="0" smtClean="0"/>
            <a:t>Transportation</a:t>
          </a:r>
          <a:endParaRPr lang="en-US" dirty="0" smtClean="0"/>
        </a:p>
      </dgm:t>
      <dgm:extLst>
        <a:ext uri="{E40237B7-FDA0-4F09-8148-C483321AD2D9}">
          <dgm14:cNvPr xmlns:dgm14="http://schemas.microsoft.com/office/drawing/2010/diagram" id="0" name="">
            <a:hlinkClick xmlns:r="http://schemas.openxmlformats.org/officeDocument/2006/relationships" r:id="rId1"/>
          </dgm14:cNvPr>
        </a:ext>
      </dgm:extLst>
    </dgm:pt>
    <dgm:pt modelId="{991DBBFB-3C16-4AA2-9C5E-D946AE795A0C}" type="sibTrans" cxnId="{182CA3E6-7F1E-40B0-9FC8-8DEC71D8DD20}">
      <dgm:prSet/>
      <dgm:spPr/>
      <dgm:t>
        <a:bodyPr/>
        <a:lstStyle/>
        <a:p>
          <a:endParaRPr lang="en-US"/>
        </a:p>
      </dgm:t>
    </dgm:pt>
    <dgm:pt modelId="{7C073EA6-38DB-4ECF-8192-B5FC55B6A8D7}" type="parTrans" cxnId="{182CA3E6-7F1E-40B0-9FC8-8DEC71D8DD20}">
      <dgm:prSet/>
      <dgm:spPr/>
      <dgm:t>
        <a:bodyPr/>
        <a:lstStyle/>
        <a:p>
          <a:endParaRPr lang="en-US"/>
        </a:p>
      </dgm:t>
    </dgm:pt>
    <dgm:pt modelId="{25AE2985-203D-465F-99EC-C1420155E68A}">
      <dgm:prSet phldrT="[Text]"/>
      <dgm:spPr/>
      <dgm:t>
        <a:bodyPr/>
        <a:lstStyle/>
        <a:p>
          <a:r>
            <a:rPr lang="en-US" dirty="0" smtClean="0"/>
            <a:t>Financial/Budget</a:t>
          </a:r>
        </a:p>
      </dgm:t>
      <dgm:extLst>
        <a:ext uri="{E40237B7-FDA0-4F09-8148-C483321AD2D9}">
          <dgm14:cNvPr xmlns:dgm14="http://schemas.microsoft.com/office/drawing/2010/diagram" id="0" name="">
            <a:hlinkClick xmlns:r="http://schemas.openxmlformats.org/officeDocument/2006/relationships" r:id="rId2"/>
          </dgm14:cNvPr>
        </a:ext>
      </dgm:extLst>
    </dgm:pt>
    <dgm:pt modelId="{85027E12-4B84-4624-A372-52F702B5B738}" type="parTrans" cxnId="{B76D7FCA-AD0D-48AA-A8A4-B1CA9C8456AF}">
      <dgm:prSet/>
      <dgm:spPr/>
      <dgm:t>
        <a:bodyPr/>
        <a:lstStyle/>
        <a:p>
          <a:endParaRPr lang="en-US"/>
        </a:p>
      </dgm:t>
    </dgm:pt>
    <dgm:pt modelId="{15D1868C-E4A5-4DF7-8E69-B24415E22438}" type="sibTrans" cxnId="{B76D7FCA-AD0D-48AA-A8A4-B1CA9C8456AF}">
      <dgm:prSet/>
      <dgm:spPr/>
      <dgm:t>
        <a:bodyPr/>
        <a:lstStyle/>
        <a:p>
          <a:endParaRPr lang="en-US"/>
        </a:p>
      </dgm:t>
    </dgm:pt>
    <dgm:pt modelId="{A3A1434D-F5FD-4835-B75E-25D23287E55B}">
      <dgm:prSet phldrT="[Text]"/>
      <dgm:spPr/>
      <dgm:t>
        <a:bodyPr/>
        <a:lstStyle/>
        <a:p>
          <a:r>
            <a:rPr lang="en-US" dirty="0" smtClean="0"/>
            <a:t>Geospatial</a:t>
          </a:r>
          <a:endParaRPr lang="en-US" dirty="0" smtClean="0"/>
        </a:p>
      </dgm:t>
      <dgm:extLst>
        <a:ext uri="{E40237B7-FDA0-4F09-8148-C483321AD2D9}">
          <dgm14:cNvPr xmlns:dgm14="http://schemas.microsoft.com/office/drawing/2010/diagram" id="0" name="">
            <a:hlinkClick xmlns:r="http://schemas.openxmlformats.org/officeDocument/2006/relationships" r:id="rId3"/>
          </dgm14:cNvPr>
        </a:ext>
      </dgm:extLst>
    </dgm:pt>
    <dgm:pt modelId="{8F4C1DBF-E04D-4228-9DDF-9746F65F9DA2}" type="parTrans" cxnId="{EF57A871-29A2-46C1-97BF-24BB46B8528E}">
      <dgm:prSet/>
      <dgm:spPr/>
      <dgm:t>
        <a:bodyPr/>
        <a:lstStyle/>
        <a:p>
          <a:endParaRPr lang="en-US"/>
        </a:p>
      </dgm:t>
    </dgm:pt>
    <dgm:pt modelId="{45846D65-B600-44CF-9F86-4D2C938803C3}" type="sibTrans" cxnId="{EF57A871-29A2-46C1-97BF-24BB46B8528E}">
      <dgm:prSet/>
      <dgm:spPr/>
      <dgm:t>
        <a:bodyPr/>
        <a:lstStyle/>
        <a:p>
          <a:endParaRPr lang="en-US"/>
        </a:p>
      </dgm:t>
    </dgm:pt>
    <dgm:pt modelId="{E675679E-A398-405A-9A6E-709FDB0A4FA3}">
      <dgm:prSet phldrT="[Text]"/>
      <dgm:spPr/>
      <dgm:t>
        <a:bodyPr/>
        <a:lstStyle/>
        <a:p>
          <a:r>
            <a:rPr lang="en-US" dirty="0" smtClean="0"/>
            <a:t>Performance</a:t>
          </a:r>
        </a:p>
      </dgm:t>
      <dgm:extLst>
        <a:ext uri="{E40237B7-FDA0-4F09-8148-C483321AD2D9}">
          <dgm14:cNvPr xmlns:dgm14="http://schemas.microsoft.com/office/drawing/2010/diagram" id="0" name="">
            <a:hlinkClick xmlns:r="http://schemas.openxmlformats.org/officeDocument/2006/relationships" r:id="rId2"/>
          </dgm14:cNvPr>
        </a:ext>
      </dgm:extLst>
    </dgm:pt>
    <dgm:pt modelId="{775C90D9-29F7-4A20-B2DA-0619318DE4BD}" type="parTrans" cxnId="{C86539D7-86F4-4177-AB24-4FA5D81ACE5C}">
      <dgm:prSet/>
      <dgm:spPr/>
      <dgm:t>
        <a:bodyPr/>
        <a:lstStyle/>
        <a:p>
          <a:endParaRPr lang="en-US"/>
        </a:p>
      </dgm:t>
    </dgm:pt>
    <dgm:pt modelId="{74D6BBAA-0AAD-41ED-BE6F-69195435C183}" type="sibTrans" cxnId="{C86539D7-86F4-4177-AB24-4FA5D81ACE5C}">
      <dgm:prSet/>
      <dgm:spPr/>
      <dgm:t>
        <a:bodyPr/>
        <a:lstStyle/>
        <a:p>
          <a:endParaRPr lang="en-US"/>
        </a:p>
      </dgm:t>
    </dgm:pt>
    <dgm:pt modelId="{C503C84A-CDB4-4384-AE62-B656C24304EB}">
      <dgm:prSet phldrT="[Text]"/>
      <dgm:spPr/>
      <dgm:t>
        <a:bodyPr/>
        <a:lstStyle/>
        <a:p>
          <a:r>
            <a:rPr lang="en-US" dirty="0" smtClean="0"/>
            <a:t>General</a:t>
          </a:r>
        </a:p>
      </dgm:t>
      <dgm:extLst>
        <a:ext uri="{E40237B7-FDA0-4F09-8148-C483321AD2D9}">
          <dgm14:cNvPr xmlns:dgm14="http://schemas.microsoft.com/office/drawing/2010/diagram" id="0" name="">
            <a:hlinkClick xmlns:r="http://schemas.openxmlformats.org/officeDocument/2006/relationships" r:id="rId2"/>
          </dgm14:cNvPr>
        </a:ext>
      </dgm:extLst>
    </dgm:pt>
    <dgm:pt modelId="{238F49AF-4C52-4E15-B0C9-EA6EF424635B}" type="parTrans" cxnId="{35BEE0D8-21FE-4537-811F-8E6647E6EBA1}">
      <dgm:prSet/>
      <dgm:spPr/>
      <dgm:t>
        <a:bodyPr/>
        <a:lstStyle/>
        <a:p>
          <a:endParaRPr lang="en-US"/>
        </a:p>
      </dgm:t>
    </dgm:pt>
    <dgm:pt modelId="{63D56C61-80E0-4D82-8636-F842735C5828}" type="sibTrans" cxnId="{35BEE0D8-21FE-4537-811F-8E6647E6EBA1}">
      <dgm:prSet/>
      <dgm:spPr/>
      <dgm:t>
        <a:bodyPr/>
        <a:lstStyle/>
        <a:p>
          <a:endParaRPr lang="en-US"/>
        </a:p>
      </dgm:t>
    </dgm:pt>
    <dgm:pt modelId="{3F95B048-6D13-4C32-AD5C-BF3149070F30}">
      <dgm:prSet phldrT="[Text]"/>
      <dgm:spPr>
        <a:solidFill>
          <a:schemeClr val="accent5">
            <a:lumMod val="75000"/>
          </a:schemeClr>
        </a:solidFill>
      </dgm:spPr>
      <dgm:t>
        <a:bodyPr/>
        <a:lstStyle/>
        <a:p>
          <a:r>
            <a:rPr lang="en-US" dirty="0" err="1" smtClean="0"/>
            <a:t>Gov</a:t>
          </a:r>
          <a:endParaRPr lang="en-US" dirty="0"/>
        </a:p>
      </dgm:t>
      <dgm:extLst>
        <a:ext uri="{E40237B7-FDA0-4F09-8148-C483321AD2D9}">
          <dgm14:cNvPr xmlns:dgm14="http://schemas.microsoft.com/office/drawing/2010/diagram" id="0" name="">
            <a:hlinkClick xmlns:r="http://schemas.openxmlformats.org/officeDocument/2006/relationships" r:id="rId4"/>
          </dgm14:cNvPr>
        </a:ext>
      </dgm:extLst>
    </dgm:pt>
    <dgm:pt modelId="{9D071196-F002-4707-BD4F-0AB1EC2EE4D4}" type="sibTrans" cxnId="{DFD33633-E461-47B3-BF28-C11304114296}">
      <dgm:prSet/>
      <dgm:spPr/>
      <dgm:t>
        <a:bodyPr/>
        <a:lstStyle/>
        <a:p>
          <a:endParaRPr lang="en-US"/>
        </a:p>
      </dgm:t>
    </dgm:pt>
    <dgm:pt modelId="{D6405A10-258E-4080-AC04-118CB87BCC67}" type="parTrans" cxnId="{DFD33633-E461-47B3-BF28-C11304114296}">
      <dgm:prSet/>
      <dgm:spPr/>
      <dgm:t>
        <a:bodyPr/>
        <a:lstStyle/>
        <a:p>
          <a:endParaRPr lang="en-US"/>
        </a:p>
      </dgm:t>
    </dgm:pt>
    <dgm:pt modelId="{C3C025BC-DA86-4878-B15A-DB9824F76449}" type="pres">
      <dgm:prSet presAssocID="{AC73EF89-E0B7-4BFC-9234-5D3FCDA7D87E}" presName="Name0" presStyleCnt="0">
        <dgm:presLayoutVars>
          <dgm:chMax val="1"/>
          <dgm:dir/>
          <dgm:animLvl val="ctr"/>
          <dgm:resizeHandles val="exact"/>
        </dgm:presLayoutVars>
      </dgm:prSet>
      <dgm:spPr/>
      <dgm:t>
        <a:bodyPr/>
        <a:lstStyle/>
        <a:p>
          <a:endParaRPr lang="en-US"/>
        </a:p>
      </dgm:t>
    </dgm:pt>
    <dgm:pt modelId="{8C9FABB9-A57E-40C5-8C82-7F8274C95072}" type="pres">
      <dgm:prSet presAssocID="{3F95B048-6D13-4C32-AD5C-BF3149070F30}" presName="centerShape" presStyleLbl="node0" presStyleIdx="0" presStyleCnt="1"/>
      <dgm:spPr/>
      <dgm:t>
        <a:bodyPr/>
        <a:lstStyle/>
        <a:p>
          <a:endParaRPr lang="en-US"/>
        </a:p>
      </dgm:t>
    </dgm:pt>
    <dgm:pt modelId="{31719677-3D82-4B7C-B007-694123C2CEC1}" type="pres">
      <dgm:prSet presAssocID="{D277EBF5-7712-439E-BA4D-6A9CFA6B8249}" presName="node" presStyleLbl="node1" presStyleIdx="0" presStyleCnt="5">
        <dgm:presLayoutVars>
          <dgm:bulletEnabled val="1"/>
        </dgm:presLayoutVars>
      </dgm:prSet>
      <dgm:spPr/>
      <dgm:t>
        <a:bodyPr/>
        <a:lstStyle/>
        <a:p>
          <a:endParaRPr lang="en-US"/>
        </a:p>
      </dgm:t>
    </dgm:pt>
    <dgm:pt modelId="{CA4865B6-D673-4A1D-A113-9BE118B65E78}" type="pres">
      <dgm:prSet presAssocID="{D277EBF5-7712-439E-BA4D-6A9CFA6B8249}" presName="dummy" presStyleCnt="0"/>
      <dgm:spPr/>
      <dgm:t>
        <a:bodyPr/>
        <a:lstStyle/>
        <a:p>
          <a:endParaRPr lang="en-US"/>
        </a:p>
      </dgm:t>
    </dgm:pt>
    <dgm:pt modelId="{9E528B9F-1C3A-41F9-8629-E15FB279C696}" type="pres">
      <dgm:prSet presAssocID="{991DBBFB-3C16-4AA2-9C5E-D946AE795A0C}" presName="sibTrans" presStyleLbl="sibTrans2D1" presStyleIdx="0" presStyleCnt="5"/>
      <dgm:spPr/>
      <dgm:t>
        <a:bodyPr/>
        <a:lstStyle/>
        <a:p>
          <a:endParaRPr lang="en-US"/>
        </a:p>
      </dgm:t>
    </dgm:pt>
    <dgm:pt modelId="{5136A56B-CF9E-4007-8ABC-E04421308C4D}" type="pres">
      <dgm:prSet presAssocID="{25AE2985-203D-465F-99EC-C1420155E68A}" presName="node" presStyleLbl="node1" presStyleIdx="1" presStyleCnt="5">
        <dgm:presLayoutVars>
          <dgm:bulletEnabled val="1"/>
        </dgm:presLayoutVars>
      </dgm:prSet>
      <dgm:spPr/>
      <dgm:t>
        <a:bodyPr/>
        <a:lstStyle/>
        <a:p>
          <a:endParaRPr lang="en-US"/>
        </a:p>
      </dgm:t>
    </dgm:pt>
    <dgm:pt modelId="{CE2A6F6E-00E2-4B15-B7F5-70A8C73A9802}" type="pres">
      <dgm:prSet presAssocID="{25AE2985-203D-465F-99EC-C1420155E68A}" presName="dummy" presStyleCnt="0"/>
      <dgm:spPr/>
    </dgm:pt>
    <dgm:pt modelId="{A8021FC9-2A82-4657-B802-B6921E4E319D}" type="pres">
      <dgm:prSet presAssocID="{15D1868C-E4A5-4DF7-8E69-B24415E22438}" presName="sibTrans" presStyleLbl="sibTrans2D1" presStyleIdx="1" presStyleCnt="5"/>
      <dgm:spPr/>
      <dgm:t>
        <a:bodyPr/>
        <a:lstStyle/>
        <a:p>
          <a:endParaRPr lang="en-US"/>
        </a:p>
      </dgm:t>
    </dgm:pt>
    <dgm:pt modelId="{C06790CF-4462-4662-888F-88C1757601CC}" type="pres">
      <dgm:prSet presAssocID="{A3A1434D-F5FD-4835-B75E-25D23287E55B}" presName="node" presStyleLbl="node1" presStyleIdx="2" presStyleCnt="5">
        <dgm:presLayoutVars>
          <dgm:bulletEnabled val="1"/>
        </dgm:presLayoutVars>
      </dgm:prSet>
      <dgm:spPr/>
      <dgm:t>
        <a:bodyPr/>
        <a:lstStyle/>
        <a:p>
          <a:endParaRPr lang="en-US"/>
        </a:p>
      </dgm:t>
    </dgm:pt>
    <dgm:pt modelId="{B51BDC07-2BC1-41B2-93FE-18921D2F52F2}" type="pres">
      <dgm:prSet presAssocID="{A3A1434D-F5FD-4835-B75E-25D23287E55B}" presName="dummy" presStyleCnt="0"/>
      <dgm:spPr/>
    </dgm:pt>
    <dgm:pt modelId="{944AE206-B381-4657-9340-C33FED13578D}" type="pres">
      <dgm:prSet presAssocID="{45846D65-B600-44CF-9F86-4D2C938803C3}" presName="sibTrans" presStyleLbl="sibTrans2D1" presStyleIdx="2" presStyleCnt="5"/>
      <dgm:spPr/>
      <dgm:t>
        <a:bodyPr/>
        <a:lstStyle/>
        <a:p>
          <a:endParaRPr lang="en-US"/>
        </a:p>
      </dgm:t>
    </dgm:pt>
    <dgm:pt modelId="{E843A9B9-32C2-46A0-A1B0-19B5A58F597A}" type="pres">
      <dgm:prSet presAssocID="{E675679E-A398-405A-9A6E-709FDB0A4FA3}" presName="node" presStyleLbl="node1" presStyleIdx="3" presStyleCnt="5">
        <dgm:presLayoutVars>
          <dgm:bulletEnabled val="1"/>
        </dgm:presLayoutVars>
      </dgm:prSet>
      <dgm:spPr/>
      <dgm:t>
        <a:bodyPr/>
        <a:lstStyle/>
        <a:p>
          <a:endParaRPr lang="en-US"/>
        </a:p>
      </dgm:t>
    </dgm:pt>
    <dgm:pt modelId="{BB684A41-1F70-49CA-B219-A8FEC0F18C27}" type="pres">
      <dgm:prSet presAssocID="{E675679E-A398-405A-9A6E-709FDB0A4FA3}" presName="dummy" presStyleCnt="0"/>
      <dgm:spPr/>
    </dgm:pt>
    <dgm:pt modelId="{61B9B54C-B8B8-4EB7-9BF4-672DBEEA008D}" type="pres">
      <dgm:prSet presAssocID="{74D6BBAA-0AAD-41ED-BE6F-69195435C183}" presName="sibTrans" presStyleLbl="sibTrans2D1" presStyleIdx="3" presStyleCnt="5"/>
      <dgm:spPr/>
      <dgm:t>
        <a:bodyPr/>
        <a:lstStyle/>
        <a:p>
          <a:endParaRPr lang="en-US"/>
        </a:p>
      </dgm:t>
    </dgm:pt>
    <dgm:pt modelId="{A5617894-62C2-4CC8-BFEE-80FE962C1674}" type="pres">
      <dgm:prSet presAssocID="{C503C84A-CDB4-4384-AE62-B656C24304EB}" presName="node" presStyleLbl="node1" presStyleIdx="4" presStyleCnt="5">
        <dgm:presLayoutVars>
          <dgm:bulletEnabled val="1"/>
        </dgm:presLayoutVars>
      </dgm:prSet>
      <dgm:spPr/>
      <dgm:t>
        <a:bodyPr/>
        <a:lstStyle/>
        <a:p>
          <a:endParaRPr lang="en-US"/>
        </a:p>
      </dgm:t>
    </dgm:pt>
    <dgm:pt modelId="{B2D429AA-1540-414A-9BFF-2150116A80EB}" type="pres">
      <dgm:prSet presAssocID="{C503C84A-CDB4-4384-AE62-B656C24304EB}" presName="dummy" presStyleCnt="0"/>
      <dgm:spPr/>
    </dgm:pt>
    <dgm:pt modelId="{FC2CC4C6-7F93-4DEC-A454-CDA444D16D13}" type="pres">
      <dgm:prSet presAssocID="{63D56C61-80E0-4D82-8636-F842735C5828}" presName="sibTrans" presStyleLbl="sibTrans2D1" presStyleIdx="4" presStyleCnt="5"/>
      <dgm:spPr/>
      <dgm:t>
        <a:bodyPr/>
        <a:lstStyle/>
        <a:p>
          <a:endParaRPr lang="en-US"/>
        </a:p>
      </dgm:t>
    </dgm:pt>
  </dgm:ptLst>
  <dgm:cxnLst>
    <dgm:cxn modelId="{BE120890-91F6-46F2-9D9D-099BB5AB8CBB}" type="presOf" srcId="{63D56C61-80E0-4D82-8636-F842735C5828}" destId="{FC2CC4C6-7F93-4DEC-A454-CDA444D16D13}" srcOrd="0" destOrd="0" presId="urn:microsoft.com/office/officeart/2005/8/layout/radial6"/>
    <dgm:cxn modelId="{DD777E0A-4689-40F9-B24A-F205F75CA57E}" type="presOf" srcId="{15D1868C-E4A5-4DF7-8E69-B24415E22438}" destId="{A8021FC9-2A82-4657-B802-B6921E4E319D}" srcOrd="0" destOrd="0" presId="urn:microsoft.com/office/officeart/2005/8/layout/radial6"/>
    <dgm:cxn modelId="{182CA3E6-7F1E-40B0-9FC8-8DEC71D8DD20}" srcId="{3F95B048-6D13-4C32-AD5C-BF3149070F30}" destId="{D277EBF5-7712-439E-BA4D-6A9CFA6B8249}" srcOrd="0" destOrd="0" parTransId="{7C073EA6-38DB-4ECF-8192-B5FC55B6A8D7}" sibTransId="{991DBBFB-3C16-4AA2-9C5E-D946AE795A0C}"/>
    <dgm:cxn modelId="{35BEE0D8-21FE-4537-811F-8E6647E6EBA1}" srcId="{3F95B048-6D13-4C32-AD5C-BF3149070F30}" destId="{C503C84A-CDB4-4384-AE62-B656C24304EB}" srcOrd="4" destOrd="0" parTransId="{238F49AF-4C52-4E15-B0C9-EA6EF424635B}" sibTransId="{63D56C61-80E0-4D82-8636-F842735C5828}"/>
    <dgm:cxn modelId="{8C16B11C-A518-45E5-B82A-185C3F5AAF86}" type="presOf" srcId="{45846D65-B600-44CF-9F86-4D2C938803C3}" destId="{944AE206-B381-4657-9340-C33FED13578D}" srcOrd="0" destOrd="0" presId="urn:microsoft.com/office/officeart/2005/8/layout/radial6"/>
    <dgm:cxn modelId="{EF57A871-29A2-46C1-97BF-24BB46B8528E}" srcId="{3F95B048-6D13-4C32-AD5C-BF3149070F30}" destId="{A3A1434D-F5FD-4835-B75E-25D23287E55B}" srcOrd="2" destOrd="0" parTransId="{8F4C1DBF-E04D-4228-9DDF-9746F65F9DA2}" sibTransId="{45846D65-B600-44CF-9F86-4D2C938803C3}"/>
    <dgm:cxn modelId="{46748175-C0E5-4587-A354-A00C0BC5E18C}" type="presOf" srcId="{74D6BBAA-0AAD-41ED-BE6F-69195435C183}" destId="{61B9B54C-B8B8-4EB7-9BF4-672DBEEA008D}" srcOrd="0" destOrd="0" presId="urn:microsoft.com/office/officeart/2005/8/layout/radial6"/>
    <dgm:cxn modelId="{E16D9D41-F70E-4E47-BBD6-711709D0D8B7}" type="presOf" srcId="{991DBBFB-3C16-4AA2-9C5E-D946AE795A0C}" destId="{9E528B9F-1C3A-41F9-8629-E15FB279C696}" srcOrd="0" destOrd="0" presId="urn:microsoft.com/office/officeart/2005/8/layout/radial6"/>
    <dgm:cxn modelId="{2253601A-A756-4290-A790-7C08682A99CE}" type="presOf" srcId="{3F95B048-6D13-4C32-AD5C-BF3149070F30}" destId="{8C9FABB9-A57E-40C5-8C82-7F8274C95072}" srcOrd="0" destOrd="0" presId="urn:microsoft.com/office/officeart/2005/8/layout/radial6"/>
    <dgm:cxn modelId="{C86539D7-86F4-4177-AB24-4FA5D81ACE5C}" srcId="{3F95B048-6D13-4C32-AD5C-BF3149070F30}" destId="{E675679E-A398-405A-9A6E-709FDB0A4FA3}" srcOrd="3" destOrd="0" parTransId="{775C90D9-29F7-4A20-B2DA-0619318DE4BD}" sibTransId="{74D6BBAA-0AAD-41ED-BE6F-69195435C183}"/>
    <dgm:cxn modelId="{76643B80-8C5F-42F5-80D1-5697506B5F99}" type="presOf" srcId="{E675679E-A398-405A-9A6E-709FDB0A4FA3}" destId="{E843A9B9-32C2-46A0-A1B0-19B5A58F597A}" srcOrd="0" destOrd="0" presId="urn:microsoft.com/office/officeart/2005/8/layout/radial6"/>
    <dgm:cxn modelId="{81F8F2D0-E108-4C12-806D-1CD54192463D}" type="presOf" srcId="{C503C84A-CDB4-4384-AE62-B656C24304EB}" destId="{A5617894-62C2-4CC8-BFEE-80FE962C1674}" srcOrd="0" destOrd="0" presId="urn:microsoft.com/office/officeart/2005/8/layout/radial6"/>
    <dgm:cxn modelId="{E7DA15E5-9832-4769-81B4-FB37F8CC96AC}" type="presOf" srcId="{AC73EF89-E0B7-4BFC-9234-5D3FCDA7D87E}" destId="{C3C025BC-DA86-4878-B15A-DB9824F76449}" srcOrd="0" destOrd="0" presId="urn:microsoft.com/office/officeart/2005/8/layout/radial6"/>
    <dgm:cxn modelId="{BE7524FF-155E-4262-93F6-5EEF1DA3E82D}" type="presOf" srcId="{25AE2985-203D-465F-99EC-C1420155E68A}" destId="{5136A56B-CF9E-4007-8ABC-E04421308C4D}" srcOrd="0" destOrd="0" presId="urn:microsoft.com/office/officeart/2005/8/layout/radial6"/>
    <dgm:cxn modelId="{DFD33633-E461-47B3-BF28-C11304114296}" srcId="{AC73EF89-E0B7-4BFC-9234-5D3FCDA7D87E}" destId="{3F95B048-6D13-4C32-AD5C-BF3149070F30}" srcOrd="0" destOrd="0" parTransId="{D6405A10-258E-4080-AC04-118CB87BCC67}" sibTransId="{9D071196-F002-4707-BD4F-0AB1EC2EE4D4}"/>
    <dgm:cxn modelId="{BB603531-C288-43B7-AA03-6E384B7C728E}" type="presOf" srcId="{D277EBF5-7712-439E-BA4D-6A9CFA6B8249}" destId="{31719677-3D82-4B7C-B007-694123C2CEC1}" srcOrd="0" destOrd="0" presId="urn:microsoft.com/office/officeart/2005/8/layout/radial6"/>
    <dgm:cxn modelId="{B76D7FCA-AD0D-48AA-A8A4-B1CA9C8456AF}" srcId="{3F95B048-6D13-4C32-AD5C-BF3149070F30}" destId="{25AE2985-203D-465F-99EC-C1420155E68A}" srcOrd="1" destOrd="0" parTransId="{85027E12-4B84-4624-A372-52F702B5B738}" sibTransId="{15D1868C-E4A5-4DF7-8E69-B24415E22438}"/>
    <dgm:cxn modelId="{A4746F24-CD06-4A45-95F0-F485EF6F1F7D}" type="presOf" srcId="{A3A1434D-F5FD-4835-B75E-25D23287E55B}" destId="{C06790CF-4462-4662-888F-88C1757601CC}" srcOrd="0" destOrd="0" presId="urn:microsoft.com/office/officeart/2005/8/layout/radial6"/>
    <dgm:cxn modelId="{5111D080-AC0C-41CB-A3CC-40CC845010B0}" type="presParOf" srcId="{C3C025BC-DA86-4878-B15A-DB9824F76449}" destId="{8C9FABB9-A57E-40C5-8C82-7F8274C95072}" srcOrd="0" destOrd="0" presId="urn:microsoft.com/office/officeart/2005/8/layout/radial6"/>
    <dgm:cxn modelId="{5CE8B346-6E66-4778-BFC6-22DCE0644D3D}" type="presParOf" srcId="{C3C025BC-DA86-4878-B15A-DB9824F76449}" destId="{31719677-3D82-4B7C-B007-694123C2CEC1}" srcOrd="1" destOrd="0" presId="urn:microsoft.com/office/officeart/2005/8/layout/radial6"/>
    <dgm:cxn modelId="{82619112-CEF0-4C49-8F11-BE75667D3240}" type="presParOf" srcId="{C3C025BC-DA86-4878-B15A-DB9824F76449}" destId="{CA4865B6-D673-4A1D-A113-9BE118B65E78}" srcOrd="2" destOrd="0" presId="urn:microsoft.com/office/officeart/2005/8/layout/radial6"/>
    <dgm:cxn modelId="{D0942E4D-288B-4AF0-AF2C-9B3A2B01E9A9}" type="presParOf" srcId="{C3C025BC-DA86-4878-B15A-DB9824F76449}" destId="{9E528B9F-1C3A-41F9-8629-E15FB279C696}" srcOrd="3" destOrd="0" presId="urn:microsoft.com/office/officeart/2005/8/layout/radial6"/>
    <dgm:cxn modelId="{D59824B6-B588-4F80-8BD9-9AB11178E442}" type="presParOf" srcId="{C3C025BC-DA86-4878-B15A-DB9824F76449}" destId="{5136A56B-CF9E-4007-8ABC-E04421308C4D}" srcOrd="4" destOrd="0" presId="urn:microsoft.com/office/officeart/2005/8/layout/radial6"/>
    <dgm:cxn modelId="{632361FC-88C7-4377-9A77-5794EBB7AC4F}" type="presParOf" srcId="{C3C025BC-DA86-4878-B15A-DB9824F76449}" destId="{CE2A6F6E-00E2-4B15-B7F5-70A8C73A9802}" srcOrd="5" destOrd="0" presId="urn:microsoft.com/office/officeart/2005/8/layout/radial6"/>
    <dgm:cxn modelId="{4C481238-D70A-497A-A536-F918619050E1}" type="presParOf" srcId="{C3C025BC-DA86-4878-B15A-DB9824F76449}" destId="{A8021FC9-2A82-4657-B802-B6921E4E319D}" srcOrd="6" destOrd="0" presId="urn:microsoft.com/office/officeart/2005/8/layout/radial6"/>
    <dgm:cxn modelId="{8E159BC0-DC07-4AF2-BDB4-D57D07663702}" type="presParOf" srcId="{C3C025BC-DA86-4878-B15A-DB9824F76449}" destId="{C06790CF-4462-4662-888F-88C1757601CC}" srcOrd="7" destOrd="0" presId="urn:microsoft.com/office/officeart/2005/8/layout/radial6"/>
    <dgm:cxn modelId="{378B8AD2-8A82-4D65-BE7F-6591CD5ECC13}" type="presParOf" srcId="{C3C025BC-DA86-4878-B15A-DB9824F76449}" destId="{B51BDC07-2BC1-41B2-93FE-18921D2F52F2}" srcOrd="8" destOrd="0" presId="urn:microsoft.com/office/officeart/2005/8/layout/radial6"/>
    <dgm:cxn modelId="{36AA0B65-56F6-4468-A85F-C4FDDB95B552}" type="presParOf" srcId="{C3C025BC-DA86-4878-B15A-DB9824F76449}" destId="{944AE206-B381-4657-9340-C33FED13578D}" srcOrd="9" destOrd="0" presId="urn:microsoft.com/office/officeart/2005/8/layout/radial6"/>
    <dgm:cxn modelId="{97324154-7EDA-4A8F-904D-0DFDE3781ADF}" type="presParOf" srcId="{C3C025BC-DA86-4878-B15A-DB9824F76449}" destId="{E843A9B9-32C2-46A0-A1B0-19B5A58F597A}" srcOrd="10" destOrd="0" presId="urn:microsoft.com/office/officeart/2005/8/layout/radial6"/>
    <dgm:cxn modelId="{1209D1CF-8F9C-4E71-B90D-5C7D98CEE7CE}" type="presParOf" srcId="{C3C025BC-DA86-4878-B15A-DB9824F76449}" destId="{BB684A41-1F70-49CA-B219-A8FEC0F18C27}" srcOrd="11" destOrd="0" presId="urn:microsoft.com/office/officeart/2005/8/layout/radial6"/>
    <dgm:cxn modelId="{9E12B046-30E9-4193-9F65-E5B29F774B45}" type="presParOf" srcId="{C3C025BC-DA86-4878-B15A-DB9824F76449}" destId="{61B9B54C-B8B8-4EB7-9BF4-672DBEEA008D}" srcOrd="12" destOrd="0" presId="urn:microsoft.com/office/officeart/2005/8/layout/radial6"/>
    <dgm:cxn modelId="{34845D59-3838-4FCE-9046-789AE0FBAC34}" type="presParOf" srcId="{C3C025BC-DA86-4878-B15A-DB9824F76449}" destId="{A5617894-62C2-4CC8-BFEE-80FE962C1674}" srcOrd="13" destOrd="0" presId="urn:microsoft.com/office/officeart/2005/8/layout/radial6"/>
    <dgm:cxn modelId="{85B24B4D-AC40-4B93-A27C-2F838BC6E918}" type="presParOf" srcId="{C3C025BC-DA86-4878-B15A-DB9824F76449}" destId="{B2D429AA-1540-414A-9BFF-2150116A80EB}" srcOrd="14" destOrd="0" presId="urn:microsoft.com/office/officeart/2005/8/layout/radial6"/>
    <dgm:cxn modelId="{9AB49F40-34D5-4032-AA0D-134CFC07EF99}" type="presParOf" srcId="{C3C025BC-DA86-4878-B15A-DB9824F76449}" destId="{FC2CC4C6-7F93-4DEC-A454-CDA444D16D1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CC4C6-7F93-4DEC-A454-CDA444D16D13}">
      <dsp:nvSpPr>
        <dsp:cNvPr id="0" name=""/>
        <dsp:cNvSpPr/>
      </dsp:nvSpPr>
      <dsp:spPr>
        <a:xfrm>
          <a:off x="1101734" y="609245"/>
          <a:ext cx="4068705" cy="4068705"/>
        </a:xfrm>
        <a:prstGeom prst="blockArc">
          <a:avLst>
            <a:gd name="adj1" fmla="val 11880000"/>
            <a:gd name="adj2" fmla="val 16200000"/>
            <a:gd name="adj3" fmla="val 4643"/>
          </a:avLst>
        </a:prstGeom>
        <a:solidFill>
          <a:schemeClr val="accent4">
            <a:hueOff val="10395692"/>
            <a:satOff val="-47968"/>
            <a:lumOff val="176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1B9B54C-B8B8-4EB7-9BF4-672DBEEA008D}">
      <dsp:nvSpPr>
        <dsp:cNvPr id="0" name=""/>
        <dsp:cNvSpPr/>
      </dsp:nvSpPr>
      <dsp:spPr>
        <a:xfrm>
          <a:off x="1101734" y="609245"/>
          <a:ext cx="4068705" cy="4068705"/>
        </a:xfrm>
        <a:prstGeom prst="blockArc">
          <a:avLst>
            <a:gd name="adj1" fmla="val 7560000"/>
            <a:gd name="adj2" fmla="val 11880000"/>
            <a:gd name="adj3" fmla="val 4643"/>
          </a:avLst>
        </a:prstGeom>
        <a:solidFill>
          <a:schemeClr val="accent4">
            <a:hueOff val="7796769"/>
            <a:satOff val="-35976"/>
            <a:lumOff val="132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44AE206-B381-4657-9340-C33FED13578D}">
      <dsp:nvSpPr>
        <dsp:cNvPr id="0" name=""/>
        <dsp:cNvSpPr/>
      </dsp:nvSpPr>
      <dsp:spPr>
        <a:xfrm>
          <a:off x="1101734" y="609245"/>
          <a:ext cx="4068705" cy="4068705"/>
        </a:xfrm>
        <a:prstGeom prst="blockArc">
          <a:avLst>
            <a:gd name="adj1" fmla="val 3240000"/>
            <a:gd name="adj2" fmla="val 7560000"/>
            <a:gd name="adj3" fmla="val 4643"/>
          </a:avLst>
        </a:prstGeom>
        <a:solidFill>
          <a:schemeClr val="accent4">
            <a:hueOff val="5197846"/>
            <a:satOff val="-23984"/>
            <a:lumOff val="88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8021FC9-2A82-4657-B802-B6921E4E319D}">
      <dsp:nvSpPr>
        <dsp:cNvPr id="0" name=""/>
        <dsp:cNvSpPr/>
      </dsp:nvSpPr>
      <dsp:spPr>
        <a:xfrm>
          <a:off x="1101734" y="609245"/>
          <a:ext cx="4068705" cy="4068705"/>
        </a:xfrm>
        <a:prstGeom prst="blockArc">
          <a:avLst>
            <a:gd name="adj1" fmla="val 20520000"/>
            <a:gd name="adj2" fmla="val 3240000"/>
            <a:gd name="adj3" fmla="val 4643"/>
          </a:avLst>
        </a:prstGeom>
        <a:solidFill>
          <a:schemeClr val="accent4">
            <a:hueOff val="2598923"/>
            <a:satOff val="-11992"/>
            <a:lumOff val="441"/>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E528B9F-1C3A-41F9-8629-E15FB279C696}">
      <dsp:nvSpPr>
        <dsp:cNvPr id="0" name=""/>
        <dsp:cNvSpPr/>
      </dsp:nvSpPr>
      <dsp:spPr>
        <a:xfrm>
          <a:off x="1101734" y="609245"/>
          <a:ext cx="4068705" cy="4068705"/>
        </a:xfrm>
        <a:prstGeom prst="blockArc">
          <a:avLst>
            <a:gd name="adj1" fmla="val 16200000"/>
            <a:gd name="adj2" fmla="val 20520000"/>
            <a:gd name="adj3" fmla="val 4643"/>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C9FABB9-A57E-40C5-8C82-7F8274C95072}">
      <dsp:nvSpPr>
        <dsp:cNvPr id="0" name=""/>
        <dsp:cNvSpPr/>
      </dsp:nvSpPr>
      <dsp:spPr>
        <a:xfrm>
          <a:off x="2198936" y="1706446"/>
          <a:ext cx="1874301" cy="1874301"/>
        </a:xfrm>
        <a:prstGeom prst="ellipse">
          <a:avLst/>
        </a:prstGeom>
        <a:solidFill>
          <a:schemeClr val="accent5">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2533650">
            <a:lnSpc>
              <a:spcPct val="90000"/>
            </a:lnSpc>
            <a:spcBef>
              <a:spcPct val="0"/>
            </a:spcBef>
            <a:spcAft>
              <a:spcPct val="35000"/>
            </a:spcAft>
          </a:pPr>
          <a:r>
            <a:rPr lang="en-US" sz="5700" kern="1200" dirty="0" err="1" smtClean="0"/>
            <a:t>Gov</a:t>
          </a:r>
          <a:endParaRPr lang="en-US" sz="5700" kern="1200" dirty="0"/>
        </a:p>
      </dsp:txBody>
      <dsp:txXfrm>
        <a:off x="2473421" y="1980931"/>
        <a:ext cx="1325331" cy="1325331"/>
      </dsp:txXfrm>
    </dsp:sp>
    <dsp:sp modelId="{31719677-3D82-4B7C-B007-694123C2CEC1}">
      <dsp:nvSpPr>
        <dsp:cNvPr id="0" name=""/>
        <dsp:cNvSpPr/>
      </dsp:nvSpPr>
      <dsp:spPr>
        <a:xfrm>
          <a:off x="2480081" y="471"/>
          <a:ext cx="1312011" cy="1312011"/>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Transportation</a:t>
          </a:r>
          <a:endParaRPr lang="en-US" sz="1000" kern="1200" dirty="0" smtClean="0"/>
        </a:p>
      </dsp:txBody>
      <dsp:txXfrm>
        <a:off x="2672221" y="192611"/>
        <a:ext cx="927731" cy="927731"/>
      </dsp:txXfrm>
    </dsp:sp>
    <dsp:sp modelId="{5136A56B-CF9E-4007-8ABC-E04421308C4D}">
      <dsp:nvSpPr>
        <dsp:cNvPr id="0" name=""/>
        <dsp:cNvSpPr/>
      </dsp:nvSpPr>
      <dsp:spPr>
        <a:xfrm>
          <a:off x="4369945" y="1373538"/>
          <a:ext cx="1312011" cy="1312011"/>
        </a:xfrm>
        <a:prstGeom prst="ellipse">
          <a:avLst/>
        </a:prstGeom>
        <a:solidFill>
          <a:schemeClr val="accent4">
            <a:hueOff val="2598923"/>
            <a:satOff val="-11992"/>
            <a:lumOff val="44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Financial/Budget</a:t>
          </a:r>
        </a:p>
      </dsp:txBody>
      <dsp:txXfrm>
        <a:off x="4562085" y="1565678"/>
        <a:ext cx="927731" cy="927731"/>
      </dsp:txXfrm>
    </dsp:sp>
    <dsp:sp modelId="{C06790CF-4462-4662-888F-88C1757601CC}">
      <dsp:nvSpPr>
        <dsp:cNvPr id="0" name=""/>
        <dsp:cNvSpPr/>
      </dsp:nvSpPr>
      <dsp:spPr>
        <a:xfrm>
          <a:off x="3648081" y="3595206"/>
          <a:ext cx="1312011" cy="1312011"/>
        </a:xfrm>
        <a:prstGeom prst="ellipse">
          <a:avLst/>
        </a:prstGeom>
        <a:solidFill>
          <a:schemeClr val="accent4">
            <a:hueOff val="5197846"/>
            <a:satOff val="-23984"/>
            <a:lumOff val="88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Geospatial</a:t>
          </a:r>
          <a:endParaRPr lang="en-US" sz="1000" kern="1200" dirty="0" smtClean="0"/>
        </a:p>
      </dsp:txBody>
      <dsp:txXfrm>
        <a:off x="3840221" y="3787346"/>
        <a:ext cx="927731" cy="927731"/>
      </dsp:txXfrm>
    </dsp:sp>
    <dsp:sp modelId="{E843A9B9-32C2-46A0-A1B0-19B5A58F597A}">
      <dsp:nvSpPr>
        <dsp:cNvPr id="0" name=""/>
        <dsp:cNvSpPr/>
      </dsp:nvSpPr>
      <dsp:spPr>
        <a:xfrm>
          <a:off x="1312081" y="3595206"/>
          <a:ext cx="1312011" cy="1312011"/>
        </a:xfrm>
        <a:prstGeom prst="ellipse">
          <a:avLst/>
        </a:prstGeom>
        <a:solidFill>
          <a:schemeClr val="accent4">
            <a:hueOff val="7796769"/>
            <a:satOff val="-35976"/>
            <a:lumOff val="132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Performance</a:t>
          </a:r>
        </a:p>
      </dsp:txBody>
      <dsp:txXfrm>
        <a:off x="1504221" y="3787346"/>
        <a:ext cx="927731" cy="927731"/>
      </dsp:txXfrm>
    </dsp:sp>
    <dsp:sp modelId="{A5617894-62C2-4CC8-BFEE-80FE962C1674}">
      <dsp:nvSpPr>
        <dsp:cNvPr id="0" name=""/>
        <dsp:cNvSpPr/>
      </dsp:nvSpPr>
      <dsp:spPr>
        <a:xfrm>
          <a:off x="590217" y="1373538"/>
          <a:ext cx="1312011" cy="1312011"/>
        </a:xfrm>
        <a:prstGeom prst="ellipse">
          <a:avLst/>
        </a:prstGeom>
        <a:solidFill>
          <a:schemeClr val="accent4">
            <a:hueOff val="10395692"/>
            <a:satOff val="-47968"/>
            <a:lumOff val="176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General</a:t>
          </a:r>
        </a:p>
      </dsp:txBody>
      <dsp:txXfrm>
        <a:off x="782357" y="1565678"/>
        <a:ext cx="927731" cy="927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D1B9-0C55-4BAA-A6DF-F2A794148986}"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87764-F060-4A1E-A597-F7FF458C1AED}" type="slidenum">
              <a:rPr lang="en-US" smtClean="0"/>
              <a:t>‹#›</a:t>
            </a:fld>
            <a:endParaRPr lang="en-US"/>
          </a:p>
        </p:txBody>
      </p:sp>
    </p:spTree>
    <p:extLst>
      <p:ext uri="{BB962C8B-B14F-4D97-AF65-F5344CB8AC3E}">
        <p14:creationId xmlns:p14="http://schemas.microsoft.com/office/powerpoint/2010/main" val="273553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seattle.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lvl="0" rtl="0">
              <a:lnSpc>
                <a:spcPct val="120000"/>
              </a:lnSpc>
              <a:spcBef>
                <a:spcPts val="500"/>
              </a:spcBef>
              <a:spcAft>
                <a:spcPts val="500"/>
              </a:spcAft>
              <a:buClr>
                <a:schemeClr val="dk1"/>
              </a:buClr>
              <a:buFont typeface="Arial"/>
              <a:buNone/>
            </a:pPr>
            <a:r>
              <a:rPr lang="en" b="1">
                <a:solidFill>
                  <a:schemeClr val="dk1"/>
                </a:solidFill>
                <a:latin typeface="Verdana"/>
                <a:ea typeface="Verdana"/>
                <a:cs typeface="Verdana"/>
                <a:sym typeface="Verdana"/>
              </a:rPr>
              <a:t>Class 2b: The details behind the data #1a</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Seattle Open Data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a. </a:t>
            </a:r>
            <a:r>
              <a:rPr lang="en" sz="1200" b="0" i="0" u="none" strike="noStrike" cap="none">
                <a:solidFill>
                  <a:schemeClr val="dk1"/>
                </a:solidFill>
                <a:latin typeface="Calibri"/>
                <a:ea typeface="Calibri"/>
                <a:cs typeface="Calibri"/>
                <a:sym typeface="Calibri"/>
              </a:rPr>
              <a:t>Show slide with intro page: </a:t>
            </a:r>
            <a:r>
              <a:rPr lang="en" sz="1200" b="0" i="0" u="sng" strike="noStrike" cap="none">
                <a:solidFill>
                  <a:schemeClr val="hlink"/>
                </a:solidFill>
                <a:latin typeface="Calibri"/>
                <a:ea typeface="Calibri"/>
                <a:cs typeface="Calibri"/>
                <a:sym typeface="Calibri"/>
                <a:hlinkClick r:id="rId3"/>
              </a:rPr>
              <a:t>https://data.seattle.gov/</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69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9300E-9F72-491C-B4CE-9C7BD0D546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74899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300E-9F72-491C-B4CE-9C7BD0D546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33288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300E-9F72-491C-B4CE-9C7BD0D546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39662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300E-9F72-491C-B4CE-9C7BD0D546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225513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D9300E-9F72-491C-B4CE-9C7BD0D546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372773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9300E-9F72-491C-B4CE-9C7BD0D546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30799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9300E-9F72-491C-B4CE-9C7BD0D5467B}"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298045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9300E-9F72-491C-B4CE-9C7BD0D5467B}"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120723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9300E-9F72-491C-B4CE-9C7BD0D5467B}"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85609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D9300E-9F72-491C-B4CE-9C7BD0D546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363587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D9300E-9F72-491C-B4CE-9C7BD0D546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A3D5-381A-4FDC-A02E-9942FDEB8DBF}" type="slidenum">
              <a:rPr lang="en-US" smtClean="0"/>
              <a:t>‹#›</a:t>
            </a:fld>
            <a:endParaRPr lang="en-US"/>
          </a:p>
        </p:txBody>
      </p:sp>
    </p:spTree>
    <p:extLst>
      <p:ext uri="{BB962C8B-B14F-4D97-AF65-F5344CB8AC3E}">
        <p14:creationId xmlns:p14="http://schemas.microsoft.com/office/powerpoint/2010/main" val="10423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9300E-9F72-491C-B4CE-9C7BD0D5467B}"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CA3D5-381A-4FDC-A02E-9942FDEB8DBF}" type="slidenum">
              <a:rPr lang="en-US" smtClean="0"/>
              <a:t>‹#›</a:t>
            </a:fld>
            <a:endParaRPr lang="en-US"/>
          </a:p>
        </p:txBody>
      </p:sp>
    </p:spTree>
    <p:extLst>
      <p:ext uri="{BB962C8B-B14F-4D97-AF65-F5344CB8AC3E}">
        <p14:creationId xmlns:p14="http://schemas.microsoft.com/office/powerpoint/2010/main" val="328336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Saunders@ocio.w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hyperlink" Target="https://data.wa.gov/browse" TargetMode="External"/><Relationship Id="rId12" Type="http://schemas.openxmlformats.org/officeDocument/2006/relationships/hyperlink" Target="https://geo.wa.gov/"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hyperlink" Target="http://fiscal.wa.gov/" TargetMode="External"/><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alkscore.com/bike-score-methodology.shtml"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mmunityindicators.ewu.edu/" TargetMode="Externa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opendataimpactmap.org/map.html"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app.leg.wa.gov/RCW/default.aspx?cite=43.105.054" TargetMode="External"/><Relationship Id="rId2" Type="http://schemas.openxmlformats.org/officeDocument/2006/relationships/hyperlink" Target="http://app.leg.wa.gov/RCW/default.aspx?cite=43.105.35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cio.wa.gov/phase-2-project-funding/2017-2019-decision-package-prioritization-criteria" TargetMode="External"/><Relationship Id="rId2" Type="http://schemas.openxmlformats.org/officeDocument/2006/relationships/hyperlink" Target="http://app.leg.wa.gov/RCW/default.aspx?cite=42.56.520"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app.leg.wa.gov/RCW/default.aspx?cite=43.105.365" TargetMode="External"/><Relationship Id="rId2" Type="http://schemas.openxmlformats.org/officeDocument/2006/relationships/hyperlink" Target="http://app.leg.wa.gov/RCW/default.aspx?cite=42.56.07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reativecommons.org/share-your-work/"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ocio.wa.gov/programs/open-data/guidance-open-data-definitions" TargetMode="External"/><Relationship Id="rId2" Type="http://schemas.openxmlformats.org/officeDocument/2006/relationships/hyperlink" Target="http://opendefinition.org/" TargetMode="External"/><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hyperlink" Target="https://opendatacommons.org/licenses/pddl/1.0/" TargetMode="External"/><Relationship Id="rId13" Type="http://schemas.openxmlformats.org/officeDocument/2006/relationships/hyperlink" Target="https://opendatacommons.org/licenses/by/1.0/" TargetMode="External"/><Relationship Id="rId3" Type="http://schemas.openxmlformats.org/officeDocument/2006/relationships/hyperlink" Target="https://creativecommons.org/publicdomain/zero/1.0" TargetMode="External"/><Relationship Id="rId7" Type="http://schemas.openxmlformats.org/officeDocument/2006/relationships/hyperlink" Target="https://opendatacommons.org/licenses/pddl/summary/" TargetMode="External"/><Relationship Id="rId12" Type="http://schemas.openxmlformats.org/officeDocument/2006/relationships/hyperlink" Target="https://opendatacommons.org/licenses/by/summary/"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opendefinition.org/licenses/odc-pddl" TargetMode="External"/><Relationship Id="rId11" Type="http://schemas.openxmlformats.org/officeDocument/2006/relationships/hyperlink" Target="http://opendefinition.org/licenses/odc-by/" TargetMode="External"/><Relationship Id="rId5" Type="http://schemas.openxmlformats.org/officeDocument/2006/relationships/hyperlink" Target="https://creativecommons.org/publicdomain/zero/1.0/legalcode" TargetMode="External"/><Relationship Id="rId10" Type="http://schemas.openxmlformats.org/officeDocument/2006/relationships/hyperlink" Target="https://creativecommons.org/licenses/by/4.0/legalcode" TargetMode="External"/><Relationship Id="rId4" Type="http://schemas.openxmlformats.org/officeDocument/2006/relationships/hyperlink" Target="https://creativecommons.org/publicdomain/zero/1.0/" TargetMode="External"/><Relationship Id="rId9" Type="http://schemas.openxmlformats.org/officeDocument/2006/relationships/hyperlink" Target="https://creativecommons.org/licenses/by/4.0/" TargetMode="External"/><Relationship Id="rId14" Type="http://schemas.openxmlformats.org/officeDocument/2006/relationships/hyperlink" Target="http://opendefinition.org/licens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opendatacommons.org/licenses/odbl/1.0/" TargetMode="External"/><Relationship Id="rId3" Type="http://schemas.openxmlformats.org/officeDocument/2006/relationships/hyperlink" Target="https://creativecommons.org/licenses/by-sa/4.0/" TargetMode="External"/><Relationship Id="rId7" Type="http://schemas.openxmlformats.org/officeDocument/2006/relationships/hyperlink" Target="https://opendatacommons.org/licenses/odbl/summary/"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opendefinition.org/licenses/odc-odbl" TargetMode="External"/><Relationship Id="rId5" Type="http://schemas.openxmlformats.org/officeDocument/2006/relationships/hyperlink" Target="https://creativecommons.org/licenses/by-sa/4.0/legalcode" TargetMode="External"/><Relationship Id="rId10" Type="http://schemas.openxmlformats.org/officeDocument/2006/relationships/hyperlink" Target="https://creativecommons.org/licenses/by/4.0/" TargetMode="External"/><Relationship Id="rId4" Type="http://schemas.openxmlformats.org/officeDocument/2006/relationships/hyperlink" Target="https://creativecommons.org/licenses/by-sa/4.0" TargetMode="External"/><Relationship Id="rId9" Type="http://schemas.openxmlformats.org/officeDocument/2006/relationships/hyperlink" Target="http://opendefinition.org/licens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reativecommons.org/licenses/by-nc/4.0/legalco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ol.wa.gov/about/docs/Agreements-with-Public-Entities.pdf" TargetMode="External"/><Relationship Id="rId7" Type="http://schemas.openxmlformats.org/officeDocument/2006/relationships/image" Target="../media/image34.png"/><Relationship Id="rId2" Type="http://schemas.openxmlformats.org/officeDocument/2006/relationships/hyperlink" Target="https://watech.sp.wa.gov/ocio/OD/DataSharing"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erdc.wa.gov/research-partners/our-partners" TargetMode="External"/><Relationship Id="rId4" Type="http://schemas.openxmlformats.org/officeDocument/2006/relationships/hyperlink" Target="http://erdc.wa.gov/sites/default/files/ERDC-DataSharingAgreementTemplate.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hedatamap.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Will.Saunders@ocio.wa.gov"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bwX5MAZ6zKI"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cio.wa.gov/policies/141-securing-information-technology-assets/14110-securing-information-technology-asse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ata.wa.gov/Health/Health-Care-Provider-Credential-Data/qxh8-f4bd"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ata.wa.gov/browse"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geo.w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iscal.wa.gov/"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ata.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tarefuge.org/" TargetMode="External"/><Relationship Id="rId1" Type="http://schemas.openxmlformats.org/officeDocument/2006/relationships/slideLayout" Target="../slideLayouts/slideLayout4.xml"/><Relationship Id="rId4" Type="http://schemas.openxmlformats.org/officeDocument/2006/relationships/hyperlink" Target="http://ppehlab.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ata.seattle.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Data</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Will Saunders</a:t>
            </a:r>
          </a:p>
          <a:p>
            <a:r>
              <a:rPr lang="en-US" dirty="0" smtClean="0"/>
              <a:t>OCIO / Office of Privacy and Data Protection</a:t>
            </a:r>
            <a:endParaRPr lang="en-US" dirty="0" smtClean="0"/>
          </a:p>
          <a:p>
            <a:r>
              <a:rPr lang="en-US" dirty="0" smtClean="0"/>
              <a:t>November </a:t>
            </a:r>
            <a:r>
              <a:rPr lang="en-US" dirty="0" smtClean="0"/>
              <a:t>2017</a:t>
            </a:r>
          </a:p>
          <a:p>
            <a:endParaRPr lang="en-US" dirty="0"/>
          </a:p>
          <a:p>
            <a:r>
              <a:rPr lang="en-US" dirty="0" smtClean="0">
                <a:hlinkClick r:id="rId2"/>
              </a:rPr>
              <a:t>Will.Saunders@ocio.wa.gov</a:t>
            </a:r>
            <a:endParaRPr lang="en-US" dirty="0"/>
          </a:p>
        </p:txBody>
      </p:sp>
    </p:spTree>
    <p:extLst>
      <p:ext uri="{BB962C8B-B14F-4D97-AF65-F5344CB8AC3E}">
        <p14:creationId xmlns:p14="http://schemas.microsoft.com/office/powerpoint/2010/main" val="288648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states centralize, WA collaborates</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General purpose:  Data.wa.gov</a:t>
            </a:r>
          </a:p>
          <a:p>
            <a:pPr lvl="1"/>
            <a:r>
              <a:rPr lang="en-US" dirty="0" smtClean="0"/>
              <a:t>LNI, DOH, OCIO</a:t>
            </a:r>
          </a:p>
          <a:p>
            <a:r>
              <a:rPr lang="en-US" dirty="0" smtClean="0"/>
              <a:t>Geospatial: Geo.wa.gov</a:t>
            </a:r>
          </a:p>
          <a:p>
            <a:pPr lvl="1"/>
            <a:r>
              <a:rPr lang="en-US" dirty="0" smtClean="0"/>
              <a:t>DNR, ECY, DAHP, WSDOT</a:t>
            </a:r>
          </a:p>
          <a:p>
            <a:pPr lvl="1"/>
            <a:r>
              <a:rPr lang="en-US" dirty="0" smtClean="0"/>
              <a:t>Counties</a:t>
            </a:r>
          </a:p>
          <a:p>
            <a:r>
              <a:rPr lang="en-US" dirty="0" smtClean="0"/>
              <a:t>Financial: Fiscal.wa.gov</a:t>
            </a:r>
          </a:p>
          <a:p>
            <a:pPr lvl="1"/>
            <a:r>
              <a:rPr lang="en-US" dirty="0" smtClean="0"/>
              <a:t>LEAP, OFM, WSDOT</a:t>
            </a:r>
          </a:p>
          <a:p>
            <a:r>
              <a:rPr lang="en-US" dirty="0" smtClean="0"/>
              <a:t>Performance:  Results.wa.gov</a:t>
            </a:r>
          </a:p>
          <a:p>
            <a:pPr lvl="1"/>
            <a:r>
              <a:rPr lang="en-US" dirty="0" smtClean="0"/>
              <a:t>60 agencies</a:t>
            </a:r>
          </a:p>
          <a:p>
            <a:r>
              <a:rPr lang="en-US" dirty="0" smtClean="0"/>
              <a:t>Transportation: WSDOT.wa.gov</a:t>
            </a:r>
            <a:endParaRPr lang="en-US" dirty="0"/>
          </a:p>
        </p:txBody>
      </p:sp>
      <p:graphicFrame>
        <p:nvGraphicFramePr>
          <p:cNvPr id="9" name="Content Placeholder 3"/>
          <p:cNvGraphicFramePr>
            <a:graphicFrameLocks noGrp="1"/>
          </p:cNvGraphicFramePr>
          <p:nvPr>
            <p:ph sz="half" idx="1"/>
            <p:extLst>
              <p:ext uri="{D42A27DB-BD31-4B8C-83A1-F6EECF244321}">
                <p14:modId xmlns:p14="http://schemas.microsoft.com/office/powerpoint/2010/main" val="1002271128"/>
              </p:ext>
            </p:extLst>
          </p:nvPr>
        </p:nvGraphicFramePr>
        <p:xfrm>
          <a:off x="274930" y="826618"/>
          <a:ext cx="6272174" cy="494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191" y="2453307"/>
            <a:ext cx="803511" cy="645556"/>
          </a:xfrm>
          <a:prstGeom prst="rect">
            <a:avLst/>
          </a:prstGeom>
        </p:spPr>
      </p:pic>
      <p:pic>
        <p:nvPicPr>
          <p:cNvPr id="11" name="Picture 10">
            <a:hlinkClick r:id="rId9"/>
          </p:cNvPr>
          <p:cNvPicPr>
            <a:picLocks noChangeAspect="1"/>
          </p:cNvPicPr>
          <p:nvPr/>
        </p:nvPicPr>
        <p:blipFill rotWithShape="1">
          <a:blip r:embed="rId10">
            <a:extLst>
              <a:ext uri="{28A0092B-C50C-407E-A947-70E740481C1C}">
                <a14:useLocalDpi xmlns:a14="http://schemas.microsoft.com/office/drawing/2010/main" val="0"/>
              </a:ext>
            </a:extLst>
          </a:blip>
          <a:srcRect l="1" t="1" r="72609" b="10255"/>
          <a:stretch/>
        </p:blipFill>
        <p:spPr>
          <a:xfrm>
            <a:off x="4448159" y="1997050"/>
            <a:ext cx="694427" cy="512064"/>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1687" y="4257446"/>
            <a:ext cx="1095855" cy="448563"/>
          </a:xfrm>
          <a:prstGeom prst="rect">
            <a:avLst/>
          </a:prstGeom>
        </p:spPr>
      </p:pic>
      <p:pic>
        <p:nvPicPr>
          <p:cNvPr id="13" name="Picture 1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1799" y="3574077"/>
            <a:ext cx="687956" cy="683369"/>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79368" b="2685"/>
          <a:stretch/>
        </p:blipFill>
        <p:spPr>
          <a:xfrm>
            <a:off x="2471721" y="1505709"/>
            <a:ext cx="564088" cy="491341"/>
          </a:xfrm>
          <a:prstGeom prst="rect">
            <a:avLst/>
          </a:prstGeom>
        </p:spPr>
      </p:pic>
    </p:spTree>
    <p:extLst>
      <p:ext uri="{BB962C8B-B14F-4D97-AF65-F5344CB8AC3E}">
        <p14:creationId xmlns:p14="http://schemas.microsoft.com/office/powerpoint/2010/main" val="66802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of Public Data – Civic Technologists</a:t>
            </a:r>
            <a:endParaRPr lang="en-US" dirty="0"/>
          </a:p>
        </p:txBody>
      </p:sp>
      <p:sp>
        <p:nvSpPr>
          <p:cNvPr id="3" name="Content Placeholder 2"/>
          <p:cNvSpPr>
            <a:spLocks noGrp="1"/>
          </p:cNvSpPr>
          <p:nvPr>
            <p:ph sz="half" idx="1"/>
          </p:nvPr>
        </p:nvSpPr>
        <p:spPr/>
        <p:txBody>
          <a:bodyPr/>
          <a:lstStyle/>
          <a:p>
            <a:r>
              <a:rPr lang="en-US" dirty="0" smtClean="0"/>
              <a:t>Hobbyist/Professional associations of developers</a:t>
            </a:r>
          </a:p>
          <a:p>
            <a:r>
              <a:rPr lang="en-US" dirty="0" smtClean="0"/>
              <a:t>Builders of apps and prototypes</a:t>
            </a:r>
          </a:p>
          <a:p>
            <a:r>
              <a:rPr lang="en-US" dirty="0" smtClean="0"/>
              <a:t>Hackathons</a:t>
            </a:r>
          </a:p>
          <a:p>
            <a:r>
              <a:rPr lang="en-US" dirty="0" smtClean="0"/>
              <a:t>Meetups</a:t>
            </a:r>
            <a:endParaRPr lang="en-US" dirty="0"/>
          </a:p>
        </p:txBody>
      </p:sp>
      <p:pic>
        <p:nvPicPr>
          <p:cNvPr id="9" name="Content Placeholder 8"/>
          <p:cNvPicPr>
            <a:picLocks noGrp="1" noChangeAspect="1"/>
          </p:cNvPicPr>
          <p:nvPr>
            <p:ph sz="half" idx="2"/>
          </p:nvPr>
        </p:nvPicPr>
        <p:blipFill>
          <a:blip r:embed="rId2"/>
          <a:stretch>
            <a:fillRect/>
          </a:stretch>
        </p:blipFill>
        <p:spPr>
          <a:xfrm>
            <a:off x="6523890" y="1825625"/>
            <a:ext cx="4478220" cy="4351338"/>
          </a:xfrm>
          <a:prstGeom prst="rect">
            <a:avLst/>
          </a:prstGeom>
        </p:spPr>
      </p:pic>
    </p:spTree>
    <p:extLst>
      <p:ext uri="{BB962C8B-B14F-4D97-AF65-F5344CB8AC3E}">
        <p14:creationId xmlns:p14="http://schemas.microsoft.com/office/powerpoint/2010/main" val="167892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of Public Data – Commercial Developers</a:t>
            </a:r>
            <a:endParaRPr lang="en-US" dirty="0"/>
          </a:p>
        </p:txBody>
      </p:sp>
      <p:sp>
        <p:nvSpPr>
          <p:cNvPr id="3" name="Content Placeholder 2"/>
          <p:cNvSpPr>
            <a:spLocks noGrp="1"/>
          </p:cNvSpPr>
          <p:nvPr>
            <p:ph sz="half" idx="1"/>
          </p:nvPr>
        </p:nvSpPr>
        <p:spPr/>
        <p:txBody>
          <a:bodyPr/>
          <a:lstStyle/>
          <a:p>
            <a:r>
              <a:rPr lang="en-US" dirty="0" err="1" smtClean="0"/>
              <a:t>Walkscore</a:t>
            </a:r>
            <a:r>
              <a:rPr lang="en-US" dirty="0" smtClean="0"/>
              <a:t> / </a:t>
            </a:r>
            <a:r>
              <a:rPr lang="en-US" dirty="0" err="1" smtClean="0"/>
              <a:t>Bikescore</a:t>
            </a:r>
            <a:endParaRPr lang="en-US" dirty="0" smtClean="0"/>
          </a:p>
          <a:p>
            <a:pPr lvl="1"/>
            <a:r>
              <a:rPr lang="en-US" dirty="0" smtClean="0"/>
              <a:t>“The </a:t>
            </a:r>
            <a:r>
              <a:rPr lang="en-US" dirty="0"/>
              <a:t>Bike Lane Score is based on </a:t>
            </a:r>
            <a:r>
              <a:rPr lang="en-US" dirty="0" err="1"/>
              <a:t>shapefile</a:t>
            </a:r>
            <a:r>
              <a:rPr lang="en-US" dirty="0"/>
              <a:t> data provided to Walk Score by city governments. Bike lane infrastructure currently includes all on and off street bike lanes/paths but does not include infrastructure such as bike parking, bike sharing, etc.” </a:t>
            </a:r>
            <a:r>
              <a:rPr lang="en-US" sz="1600" dirty="0">
                <a:hlinkClick r:id="rId2"/>
              </a:rPr>
              <a:t>https://</a:t>
            </a:r>
            <a:r>
              <a:rPr lang="en-US" sz="1600" dirty="0" smtClean="0">
                <a:hlinkClick r:id="rId2"/>
              </a:rPr>
              <a:t>www.walkscore.com/bike-score-methodology.shtml</a:t>
            </a:r>
            <a:r>
              <a:rPr lang="en-US" sz="1600" dirty="0" smtClean="0"/>
              <a:t> </a:t>
            </a:r>
            <a:endParaRPr lang="en-US" sz="1600" dirty="0"/>
          </a:p>
        </p:txBody>
      </p:sp>
      <p:pic>
        <p:nvPicPr>
          <p:cNvPr id="5" name="Shape 218">
            <a:hlinkClick r:id="rId2"/>
          </p:cNvPr>
          <p:cNvPicPr preferRelativeResize="0">
            <a:picLocks noGrp="1"/>
          </p:cNvPicPr>
          <p:nvPr>
            <p:ph sz="half" idx="2"/>
          </p:nvPr>
        </p:nvPicPr>
        <p:blipFill>
          <a:blip r:embed="rId3">
            <a:alphaModFix/>
          </a:blip>
          <a:stretch>
            <a:fillRect/>
          </a:stretch>
        </p:blipFill>
        <p:spPr>
          <a:xfrm>
            <a:off x="6264775" y="1825625"/>
            <a:ext cx="4996449" cy="4351338"/>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924" y="2181872"/>
            <a:ext cx="1819275" cy="314325"/>
          </a:xfrm>
          <a:prstGeom prst="rect">
            <a:avLst/>
          </a:prstGeom>
        </p:spPr>
      </p:pic>
    </p:spTree>
    <p:extLst>
      <p:ext uri="{BB962C8B-B14F-4D97-AF65-F5344CB8AC3E}">
        <p14:creationId xmlns:p14="http://schemas.microsoft.com/office/powerpoint/2010/main" val="269789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of Public Data – Other Agencies</a:t>
            </a:r>
            <a:endParaRPr lang="en-US" dirty="0"/>
          </a:p>
        </p:txBody>
      </p:sp>
      <p:sp>
        <p:nvSpPr>
          <p:cNvPr id="3" name="Content Placeholder 2"/>
          <p:cNvSpPr>
            <a:spLocks noGrp="1"/>
          </p:cNvSpPr>
          <p:nvPr>
            <p:ph sz="half" idx="1"/>
          </p:nvPr>
        </p:nvSpPr>
        <p:spPr/>
        <p:txBody>
          <a:bodyPr/>
          <a:lstStyle/>
          <a:p>
            <a:r>
              <a:rPr lang="en-US" dirty="0" smtClean="0">
                <a:hlinkClick r:id="rId2"/>
              </a:rPr>
              <a:t>Spokane Community Indicators</a:t>
            </a:r>
            <a:endParaRPr lang="en-US" dirty="0" smtClean="0"/>
          </a:p>
          <a:p>
            <a:pPr lvl="1"/>
            <a:r>
              <a:rPr lang="en-US" dirty="0"/>
              <a:t>The Community Indicators Initiative of Spokane seeks to improve local, private and public decision-making by providing relevant data in an easily navigable website. The data will serve neutral information for all parties involved.</a:t>
            </a:r>
          </a:p>
        </p:txBody>
      </p:sp>
      <p:pic>
        <p:nvPicPr>
          <p:cNvPr id="7" name="Content Placeholder 6"/>
          <p:cNvPicPr>
            <a:picLocks noGrp="1" noChangeAspect="1"/>
          </p:cNvPicPr>
          <p:nvPr>
            <p:ph sz="half" idx="2"/>
          </p:nvPr>
        </p:nvPicPr>
        <p:blipFill>
          <a:blip r:embed="rId3"/>
          <a:stretch>
            <a:fillRect/>
          </a:stretch>
        </p:blipFill>
        <p:spPr>
          <a:xfrm>
            <a:off x="6946086" y="1763841"/>
            <a:ext cx="4125567" cy="39536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839" y="4649292"/>
            <a:ext cx="911323" cy="10780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6631" y="4649292"/>
            <a:ext cx="2795022" cy="899162"/>
          </a:xfrm>
          <a:prstGeom prst="rect">
            <a:avLst/>
          </a:prstGeom>
        </p:spPr>
      </p:pic>
    </p:spTree>
    <p:extLst>
      <p:ext uri="{BB962C8B-B14F-4D97-AF65-F5344CB8AC3E}">
        <p14:creationId xmlns:p14="http://schemas.microsoft.com/office/powerpoint/2010/main" val="106081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of Public Data - </a:t>
            </a:r>
            <a:r>
              <a:rPr lang="en-US" dirty="0" smtClean="0"/>
              <a:t>Others</a:t>
            </a:r>
            <a:endParaRPr lang="en-US" dirty="0"/>
          </a:p>
        </p:txBody>
      </p:sp>
      <p:sp>
        <p:nvSpPr>
          <p:cNvPr id="3" name="Content Placeholder 2"/>
          <p:cNvSpPr>
            <a:spLocks noGrp="1"/>
          </p:cNvSpPr>
          <p:nvPr>
            <p:ph sz="half" idx="1"/>
          </p:nvPr>
        </p:nvSpPr>
        <p:spPr/>
        <p:txBody>
          <a:bodyPr/>
          <a:lstStyle/>
          <a:p>
            <a:r>
              <a:rPr lang="en-US" dirty="0" smtClean="0">
                <a:hlinkClick r:id="rId2"/>
              </a:rPr>
              <a:t>Open Data Impact Map</a:t>
            </a:r>
            <a:endParaRPr lang="en-US" dirty="0" smtClean="0"/>
          </a:p>
          <a:p>
            <a:pPr lvl="1"/>
            <a:r>
              <a:rPr lang="en-US" dirty="0"/>
              <a:t>The Map includes </a:t>
            </a:r>
            <a:r>
              <a:rPr lang="en-US" b="1" dirty="0"/>
              <a:t>organizations</a:t>
            </a:r>
            <a:r>
              <a:rPr lang="en-US" dirty="0"/>
              <a:t> (companies, nonprofits, academic institutions and developer groups) that </a:t>
            </a:r>
            <a:r>
              <a:rPr lang="en-US" b="1" dirty="0"/>
              <a:t>use open government data</a:t>
            </a:r>
            <a:r>
              <a:rPr lang="en-US" dirty="0"/>
              <a:t> for advocacy, to develop products and services, improve operations, inform strategy and conduct research. </a:t>
            </a:r>
          </a:p>
        </p:txBody>
      </p:sp>
      <p:pic>
        <p:nvPicPr>
          <p:cNvPr id="5" name="Content Placeholder 4"/>
          <p:cNvPicPr>
            <a:picLocks noGrp="1" noChangeAspect="1"/>
          </p:cNvPicPr>
          <p:nvPr>
            <p:ph sz="half" idx="2"/>
          </p:nvPr>
        </p:nvPicPr>
        <p:blipFill>
          <a:blip r:embed="rId3"/>
          <a:stretch>
            <a:fillRect/>
          </a:stretch>
        </p:blipFill>
        <p:spPr>
          <a:xfrm>
            <a:off x="6172200" y="2123903"/>
            <a:ext cx="5181600" cy="37547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856301"/>
            <a:ext cx="2221078" cy="916840"/>
          </a:xfrm>
          <a:prstGeom prst="rect">
            <a:avLst/>
          </a:prstGeom>
        </p:spPr>
      </p:pic>
    </p:spTree>
    <p:extLst>
      <p:ext uri="{BB962C8B-B14F-4D97-AF65-F5344CB8AC3E}">
        <p14:creationId xmlns:p14="http://schemas.microsoft.com/office/powerpoint/2010/main" val="311061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t>
            </a:r>
            <a:r>
              <a:rPr lang="en-US" dirty="0" smtClean="0"/>
              <a:t>Basis </a:t>
            </a:r>
            <a:r>
              <a:rPr lang="en-US" dirty="0" smtClean="0"/>
              <a:t>for (state) Open Data in WA</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3500" dirty="0" smtClean="0"/>
              <a:t>Legislative intent</a:t>
            </a:r>
          </a:p>
          <a:p>
            <a:pPr lvl="1"/>
            <a:r>
              <a:rPr lang="en-US" dirty="0" smtClean="0"/>
              <a:t>RCW </a:t>
            </a:r>
            <a:r>
              <a:rPr lang="en-US" dirty="0" smtClean="0">
                <a:hlinkClick r:id="rId2"/>
              </a:rPr>
              <a:t>43.105.351</a:t>
            </a:r>
            <a:r>
              <a:rPr lang="en-US" dirty="0" smtClean="0"/>
              <a:t>: “It is the intent of the legislature to encourage state and local governments to develop, store, and manage their public records and information in electronic formats to meet their missions and objectives. Further, it is the intent of the legislature for state and local governments to set priorities for making public records widely available electronically to the public.”</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sz="3200" dirty="0"/>
              <a:t>OCIO Powers and Duties</a:t>
            </a:r>
          </a:p>
          <a:p>
            <a:pPr lvl="1"/>
            <a:r>
              <a:rPr lang="en-US" dirty="0" smtClean="0"/>
              <a:t>RCW </a:t>
            </a:r>
            <a:r>
              <a:rPr lang="en-US" dirty="0" smtClean="0">
                <a:hlinkClick r:id="rId3"/>
              </a:rPr>
              <a:t>43.105.054</a:t>
            </a:r>
            <a:r>
              <a:rPr lang="en-US" dirty="0" smtClean="0"/>
              <a:t>: “The director shall establish standards and policies to govern information technology in the state of Washington.”</a:t>
            </a:r>
          </a:p>
          <a:p>
            <a:pPr lvl="1"/>
            <a:r>
              <a:rPr lang="en-US" dirty="0" smtClean="0"/>
              <a:t>“</a:t>
            </a:r>
            <a:r>
              <a:rPr lang="en-US" dirty="0" smtClean="0">
                <a:effectLst/>
              </a:rPr>
              <a:t>The office shall: (a) Establish technical standards to facilitate electronic access to government information and interoperability of information systems, </a:t>
            </a:r>
            <a:r>
              <a:rPr lang="en-US" dirty="0" smtClean="0"/>
              <a:t>(b) Require agencies to include an evaluation of electronic public access needs when planning new information systems or major upgrades of systems.”</a:t>
            </a:r>
          </a:p>
          <a:p>
            <a:pPr lvl="1"/>
            <a:endParaRPr lang="en-US" dirty="0"/>
          </a:p>
        </p:txBody>
      </p:sp>
    </p:spTree>
    <p:extLst>
      <p:ext uri="{BB962C8B-B14F-4D97-AF65-F5344CB8AC3E}">
        <p14:creationId xmlns:p14="http://schemas.microsoft.com/office/powerpoint/2010/main" val="36489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Agencies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Web posting as complete response</a:t>
            </a:r>
          </a:p>
          <a:p>
            <a:r>
              <a:rPr lang="en-US" dirty="0" smtClean="0"/>
              <a:t>RCW </a:t>
            </a:r>
            <a:r>
              <a:rPr lang="en-US" dirty="0" smtClean="0">
                <a:hlinkClick r:id="rId2"/>
              </a:rPr>
              <a:t>42.56.520</a:t>
            </a:r>
            <a:r>
              <a:rPr lang="en-US" dirty="0" smtClean="0"/>
              <a:t>: “Within five business days of receiving a public record request, an agency, […] must respond in one of the ways provided in this subsection […] </a:t>
            </a:r>
          </a:p>
          <a:p>
            <a:r>
              <a:rPr lang="en-US" dirty="0" smtClean="0"/>
              <a:t>(a) Providing the record; </a:t>
            </a:r>
          </a:p>
          <a:p>
            <a:r>
              <a:rPr lang="en-US" dirty="0" smtClean="0"/>
              <a:t>(b) Providing an internet address and link on the agency's web site to the specific records requested</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IT </a:t>
            </a:r>
            <a:r>
              <a:rPr lang="en-US" dirty="0" smtClean="0">
                <a:hlinkClick r:id="rId3"/>
              </a:rPr>
              <a:t>Decision Package Prioritization</a:t>
            </a:r>
            <a:r>
              <a:rPr lang="en-US" dirty="0" smtClean="0"/>
              <a:t> / budget review</a:t>
            </a:r>
          </a:p>
          <a:p>
            <a:r>
              <a:rPr lang="en-US" dirty="0" smtClean="0">
                <a:effectLst/>
              </a:rPr>
              <a:t>Technology Strategy Alignment: </a:t>
            </a:r>
            <a:r>
              <a:rPr lang="en-US" dirty="0" smtClean="0"/>
              <a:t>The goal of these criteria is to assess the alignment of the IT proposal to the technology strategies of the state as articulated by the OCIO.</a:t>
            </a:r>
          </a:p>
          <a:p>
            <a:pPr lvl="1"/>
            <a:r>
              <a:rPr lang="en-US" dirty="0" smtClean="0"/>
              <a:t>Mobility</a:t>
            </a:r>
          </a:p>
          <a:p>
            <a:pPr lvl="1"/>
            <a:r>
              <a:rPr lang="en-US" b="1" dirty="0" smtClean="0"/>
              <a:t>Open Data</a:t>
            </a:r>
            <a:endParaRPr lang="en-US" dirty="0" smtClean="0"/>
          </a:p>
          <a:p>
            <a:pPr lvl="1"/>
            <a:r>
              <a:rPr lang="en-US" dirty="0" smtClean="0"/>
              <a:t>Modernization</a:t>
            </a:r>
          </a:p>
          <a:p>
            <a:pPr lvl="1"/>
            <a:r>
              <a:rPr lang="en-US" dirty="0" smtClean="0"/>
              <a:t>Early Value Delivery</a:t>
            </a:r>
          </a:p>
          <a:p>
            <a:endParaRPr lang="en-US" dirty="0"/>
          </a:p>
        </p:txBody>
      </p:sp>
    </p:spTree>
    <p:extLst>
      <p:ext uri="{BB962C8B-B14F-4D97-AF65-F5344CB8AC3E}">
        <p14:creationId xmlns:p14="http://schemas.microsoft.com/office/powerpoint/2010/main" val="22595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Open Data</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b="1" dirty="0" smtClean="0"/>
              <a:t>Lists of </a:t>
            </a:r>
            <a:r>
              <a:rPr lang="en-US" b="1" dirty="0" smtClean="0"/>
              <a:t>individuals for commercial purposes</a:t>
            </a:r>
            <a:endParaRPr lang="en-US" b="1" dirty="0" smtClean="0"/>
          </a:p>
          <a:p>
            <a:r>
              <a:rPr lang="en-US" dirty="0" smtClean="0"/>
              <a:t>RCW </a:t>
            </a:r>
            <a:r>
              <a:rPr lang="en-US" dirty="0" smtClean="0">
                <a:hlinkClick r:id="rId2"/>
              </a:rPr>
              <a:t>42.56.070(8)</a:t>
            </a:r>
            <a:r>
              <a:rPr lang="en-US" dirty="0" smtClean="0"/>
              <a:t>: “This chapter shall not be construed as giving authority to any agency, […] to give, sell or provide access to lists of individuals requested for commercial purposes…”</a:t>
            </a:r>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b="1" dirty="0" smtClean="0"/>
              <a:t>Accuracy, integrity &amp; privacy</a:t>
            </a:r>
          </a:p>
          <a:p>
            <a:r>
              <a:rPr lang="en-US" dirty="0" smtClean="0"/>
              <a:t>RCW </a:t>
            </a:r>
            <a:r>
              <a:rPr lang="en-US" dirty="0" smtClean="0">
                <a:hlinkClick r:id="rId3"/>
              </a:rPr>
              <a:t>43.105.365</a:t>
            </a:r>
            <a:r>
              <a:rPr lang="en-US" dirty="0"/>
              <a:t>: “To the extent possible, information must be collected directly from, and with the consent of, the individual who is the </a:t>
            </a:r>
            <a:r>
              <a:rPr lang="en-US" dirty="0" smtClean="0"/>
              <a:t>subject </a:t>
            </a:r>
            <a:r>
              <a:rPr lang="en-US" dirty="0"/>
              <a:t>of the data</a:t>
            </a:r>
            <a:r>
              <a:rPr lang="en-US" dirty="0" smtClean="0"/>
              <a:t>.”</a:t>
            </a:r>
          </a:p>
          <a:p>
            <a:r>
              <a:rPr lang="en-US" dirty="0" smtClean="0"/>
              <a:t>“…</a:t>
            </a:r>
            <a:r>
              <a:rPr lang="en-US" dirty="0" smtClean="0"/>
              <a:t>establishing </a:t>
            </a:r>
            <a:r>
              <a:rPr lang="en-US" dirty="0"/>
              <a:t>mechanisms for individuals to review information about themselves and recommend changes in information they believe to be </a:t>
            </a:r>
            <a:r>
              <a:rPr lang="en-US" dirty="0" smtClean="0"/>
              <a:t>inaccurate…”</a:t>
            </a:r>
            <a:endParaRPr lang="en-US" dirty="0"/>
          </a:p>
        </p:txBody>
      </p:sp>
    </p:spTree>
    <p:extLst>
      <p:ext uri="{BB962C8B-B14F-4D97-AF65-F5344CB8AC3E}">
        <p14:creationId xmlns:p14="http://schemas.microsoft.com/office/powerpoint/2010/main" val="221059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Conundrum of Open Licenses</a:t>
            </a:r>
            <a:endParaRPr lang="en-US" dirty="0"/>
          </a:p>
        </p:txBody>
      </p:sp>
      <p:sp>
        <p:nvSpPr>
          <p:cNvPr id="3" name="Content Placeholder 2"/>
          <p:cNvSpPr>
            <a:spLocks noGrp="1"/>
          </p:cNvSpPr>
          <p:nvPr>
            <p:ph idx="1"/>
          </p:nvPr>
        </p:nvSpPr>
        <p:spPr/>
        <p:txBody>
          <a:bodyPr/>
          <a:lstStyle/>
          <a:p>
            <a:r>
              <a:rPr lang="en-US" dirty="0" smtClean="0"/>
              <a:t>Many </a:t>
            </a:r>
            <a:r>
              <a:rPr lang="en-US" dirty="0"/>
              <a:t>people and communities get sensitive about things like plagiarism, </a:t>
            </a:r>
            <a:r>
              <a:rPr lang="en-US" dirty="0" smtClean="0"/>
              <a:t>misquoting</a:t>
            </a:r>
            <a:r>
              <a:rPr lang="en-US" dirty="0"/>
              <a:t>, blocking access by some people, altering the original meaning, or profiting from re-selling a free public </a:t>
            </a:r>
            <a:r>
              <a:rPr lang="en-US" dirty="0" smtClean="0"/>
              <a:t>resource</a:t>
            </a:r>
            <a:endParaRPr lang="en-US" dirty="0"/>
          </a:p>
          <a:p>
            <a:r>
              <a:rPr lang="en-US" dirty="0" smtClean="0"/>
              <a:t>Open </a:t>
            </a:r>
            <a:r>
              <a:rPr lang="en-US" dirty="0"/>
              <a:t>licensing helps break down barriers associated with traditional copyright by granting permission to use materials in </a:t>
            </a:r>
            <a:r>
              <a:rPr lang="en-US" dirty="0" smtClean="0"/>
              <a:t>advance.</a:t>
            </a:r>
          </a:p>
          <a:p>
            <a:r>
              <a:rPr lang="en-US" dirty="0" smtClean="0"/>
              <a:t>Different </a:t>
            </a:r>
            <a:r>
              <a:rPr lang="en-US" dirty="0"/>
              <a:t>types of subject matter (e.g. code, content, or data) are often times best served by different licenses to reflect their unique characteristics. </a:t>
            </a:r>
            <a:endParaRPr lang="en-US" dirty="0"/>
          </a:p>
        </p:txBody>
      </p:sp>
    </p:spTree>
    <p:extLst>
      <p:ext uri="{BB962C8B-B14F-4D97-AF65-F5344CB8AC3E}">
        <p14:creationId xmlns:p14="http://schemas.microsoft.com/office/powerpoint/2010/main" val="17101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Cornucopia of Open Licenses</a:t>
            </a:r>
            <a:endParaRPr lang="en-US" dirty="0"/>
          </a:p>
        </p:txBody>
      </p:sp>
      <p:pic>
        <p:nvPicPr>
          <p:cNvPr id="5" name="Content Placeholder 4">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6166" y="1825625"/>
            <a:ext cx="5065667" cy="435133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75721" y="1825625"/>
            <a:ext cx="4374557" cy="4351338"/>
          </a:xfrm>
        </p:spPr>
      </p:pic>
    </p:spTree>
    <p:extLst>
      <p:ext uri="{BB962C8B-B14F-4D97-AF65-F5344CB8AC3E}">
        <p14:creationId xmlns:p14="http://schemas.microsoft.com/office/powerpoint/2010/main" val="227877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 What is it?</a:t>
            </a:r>
            <a:endParaRPr lang="en-US" dirty="0"/>
          </a:p>
        </p:txBody>
      </p:sp>
      <p:sp>
        <p:nvSpPr>
          <p:cNvPr id="8" name="Content Placeholder 7"/>
          <p:cNvSpPr>
            <a:spLocks noGrp="1"/>
          </p:cNvSpPr>
          <p:nvPr>
            <p:ph sz="half" idx="1"/>
          </p:nvPr>
        </p:nvSpPr>
        <p:spPr/>
        <p:txBody>
          <a:bodyPr>
            <a:normAutofit fontScale="92500" lnSpcReduction="10000"/>
          </a:bodyPr>
          <a:lstStyle/>
          <a:p>
            <a:r>
              <a:rPr lang="en-US" dirty="0" smtClean="0"/>
              <a:t>“</a:t>
            </a:r>
            <a:r>
              <a:rPr lang="en-US" dirty="0"/>
              <a:t>Open data and content can be freely used, modified, and shared by anyone for any purpose” – </a:t>
            </a:r>
            <a:r>
              <a:rPr lang="en-US" u="sng" dirty="0">
                <a:hlinkClick r:id="rId2"/>
              </a:rPr>
              <a:t>http://</a:t>
            </a:r>
            <a:r>
              <a:rPr lang="en-US" u="sng" dirty="0" smtClean="0">
                <a:hlinkClick r:id="rId2"/>
              </a:rPr>
              <a:t>opendefinition.org</a:t>
            </a:r>
            <a:endParaRPr lang="en-US" u="sng" dirty="0" smtClean="0"/>
          </a:p>
          <a:p>
            <a:r>
              <a:rPr lang="en-US" b="1" dirty="0" smtClean="0"/>
              <a:t>Open Data</a:t>
            </a:r>
            <a:r>
              <a:rPr lang="en-US" dirty="0" smtClean="0"/>
              <a:t> means public data that are freely available, machine readable, and structured in a way that enables the data to be fully discoverable and usable by end users. -- </a:t>
            </a:r>
            <a:r>
              <a:rPr lang="en-US" dirty="0" smtClean="0">
                <a:hlinkClick r:id="rId3"/>
              </a:rPr>
              <a:t>http://ocio.wa.gov/programs/open-data/guidance-open-data-definitions</a:t>
            </a:r>
            <a:r>
              <a:rPr lang="en-US" dirty="0" smtClean="0"/>
              <a:t> </a:t>
            </a:r>
            <a:endParaRPr lang="en-US" dirty="0"/>
          </a:p>
        </p:txBody>
      </p:sp>
      <p:pic>
        <p:nvPicPr>
          <p:cNvPr id="13" name="Content Placeholder 12" descr="The &lt;strong&gt;Open Data&lt;/strong&gt; movement: international consolidation | SciELO in Perspectiv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91366"/>
            <a:ext cx="5181600" cy="3419856"/>
          </a:xfrm>
          <a:prstGeom prst="rect">
            <a:avLst/>
          </a:prstGeom>
        </p:spPr>
      </p:pic>
      <p:sp>
        <p:nvSpPr>
          <p:cNvPr id="3" name="Action Button: Movie 2">
            <a:hlinkClick r:id="rId5" action="ppaction://hlinksldjump" highlightClick="1"/>
          </p:cNvPr>
          <p:cNvSpPr/>
          <p:nvPr/>
        </p:nvSpPr>
        <p:spPr>
          <a:xfrm>
            <a:off x="10468051" y="5711222"/>
            <a:ext cx="599847" cy="601796"/>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55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Field Guide to Open data licenses – part 1</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499534597"/>
              </p:ext>
            </p:extLst>
          </p:nvPr>
        </p:nvGraphicFramePr>
        <p:xfrm>
          <a:off x="536448" y="1328191"/>
          <a:ext cx="10972800" cy="5026572"/>
        </p:xfrm>
        <a:graphic>
          <a:graphicData uri="http://schemas.openxmlformats.org/drawingml/2006/table">
            <a:tbl>
              <a:tblPr firstRow="1" firstCol="1" bandRow="1">
                <a:tableStyleId>{5C22544A-7EE6-4342-B048-85BDC9FD1C3A}</a:tableStyleId>
              </a:tblPr>
              <a:tblGrid>
                <a:gridCol w="2742646">
                  <a:extLst>
                    <a:ext uri="{9D8B030D-6E8A-4147-A177-3AD203B41FA5}">
                      <a16:colId xmlns:a16="http://schemas.microsoft.com/office/drawing/2014/main" val="411623047"/>
                    </a:ext>
                  </a:extLst>
                </a:gridCol>
                <a:gridCol w="1231483">
                  <a:extLst>
                    <a:ext uri="{9D8B030D-6E8A-4147-A177-3AD203B41FA5}">
                      <a16:colId xmlns:a16="http://schemas.microsoft.com/office/drawing/2014/main" val="4020594327"/>
                    </a:ext>
                  </a:extLst>
                </a:gridCol>
                <a:gridCol w="3681183">
                  <a:extLst>
                    <a:ext uri="{9D8B030D-6E8A-4147-A177-3AD203B41FA5}">
                      <a16:colId xmlns:a16="http://schemas.microsoft.com/office/drawing/2014/main" val="3966710922"/>
                    </a:ext>
                  </a:extLst>
                </a:gridCol>
                <a:gridCol w="3317488">
                  <a:extLst>
                    <a:ext uri="{9D8B030D-6E8A-4147-A177-3AD203B41FA5}">
                      <a16:colId xmlns:a16="http://schemas.microsoft.com/office/drawing/2014/main" val="101288920"/>
                    </a:ext>
                  </a:extLst>
                </a:gridCol>
              </a:tblGrid>
              <a:tr h="220917">
                <a:tc>
                  <a:txBody>
                    <a:bodyPr/>
                    <a:lstStyle/>
                    <a:p>
                      <a:pPr marL="0" marR="0">
                        <a:lnSpc>
                          <a:spcPct val="107000"/>
                        </a:lnSpc>
                        <a:spcBef>
                          <a:spcPts val="0"/>
                        </a:spcBef>
                        <a:spcAft>
                          <a:spcPts val="0"/>
                        </a:spcAft>
                      </a:pPr>
                      <a:r>
                        <a:rPr lang="en-US" sz="1400">
                          <a:effectLst/>
                        </a:rPr>
                        <a:t>When you see: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It’s about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dirty="0">
                          <a:effectLst/>
                        </a:rPr>
                        <a:t>… and it basically means: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 with these notes and caveats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3443267363"/>
                  </a:ext>
                </a:extLst>
              </a:tr>
              <a:tr h="1244253">
                <a:tc>
                  <a:txBody>
                    <a:bodyPr/>
                    <a:lstStyle/>
                    <a:p>
                      <a:pPr marL="99695" marR="0">
                        <a:lnSpc>
                          <a:spcPct val="107000"/>
                        </a:lnSpc>
                        <a:spcBef>
                          <a:spcPts val="0"/>
                        </a:spcBef>
                        <a:spcAft>
                          <a:spcPts val="600"/>
                        </a:spcAft>
                      </a:pPr>
                      <a:endParaRPr lang="en-US" sz="1400">
                        <a:effectLst/>
                      </a:endParaRPr>
                    </a:p>
                    <a:p>
                      <a:pPr marL="99695" marR="0">
                        <a:lnSpc>
                          <a:spcPct val="107000"/>
                        </a:lnSpc>
                        <a:spcBef>
                          <a:spcPts val="0"/>
                        </a:spcBef>
                        <a:spcAft>
                          <a:spcPts val="600"/>
                        </a:spcAft>
                      </a:pPr>
                      <a:r>
                        <a:rPr lang="en-US" sz="1400" u="sng">
                          <a:effectLst/>
                          <a:hlinkClick r:id="rId3"/>
                        </a:rPr>
                        <a:t>Creative Commons 0 </a:t>
                      </a:r>
                      <a:br>
                        <a:rPr lang="en-US" sz="1400" u="sng">
                          <a:effectLst/>
                          <a:hlinkClick r:id="rId3"/>
                        </a:rPr>
                      </a:br>
                      <a:r>
                        <a:rPr lang="en-US" sz="1400" u="sng">
                          <a:effectLst/>
                          <a:hlinkClick r:id="rId3"/>
                        </a:rPr>
                        <a:t>Public Domain Dedication</a:t>
                      </a:r>
                      <a:endParaRPr lang="en-US" sz="1400">
                        <a:effectLst/>
                      </a:endParaRPr>
                    </a:p>
                    <a:p>
                      <a:pPr marL="99695" marR="0">
                        <a:lnSpc>
                          <a:spcPct val="107000"/>
                        </a:lnSpc>
                        <a:spcBef>
                          <a:spcPts val="0"/>
                        </a:spcBef>
                        <a:spcAft>
                          <a:spcPts val="0"/>
                        </a:spcAft>
                      </a:pPr>
                      <a:r>
                        <a:rPr lang="en-US" sz="1400">
                          <a:effectLst/>
                        </a:rPr>
                        <a:t>(CC0)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content, 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dirty="0">
                          <a:effectLst/>
                        </a:rPr>
                        <a:t>This license gives those who want to give up their copyright rights a way to do so, to the fullest extent allowed by law. Anyone can use the work in any way and for any purpose. Think of CC0 as the "no rights reserved" option.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dirty="0">
                          <a:effectLst/>
                        </a:rPr>
                        <a:t>CC0 is intended for use only by authors or holders of copyright, not for works already in the public domain.</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u="sng" dirty="0">
                          <a:effectLst/>
                          <a:hlinkClick r:id="rId4"/>
                        </a:rPr>
                        <a:t>View Summary</a:t>
                      </a:r>
                      <a:r>
                        <a:rPr lang="en-US" sz="1400" dirty="0">
                          <a:effectLst/>
                        </a:rPr>
                        <a:t> | </a:t>
                      </a:r>
                      <a:r>
                        <a:rPr lang="en-US" sz="1400" u="sng" dirty="0">
                          <a:effectLst/>
                          <a:hlinkClick r:id="rId5"/>
                        </a:rPr>
                        <a:t>View Legal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1129298282"/>
                  </a:ext>
                </a:extLst>
              </a:tr>
              <a:tr h="1244253">
                <a:tc>
                  <a:txBody>
                    <a:bodyPr/>
                    <a:lstStyle/>
                    <a:p>
                      <a:pPr marL="99695" marR="0">
                        <a:lnSpc>
                          <a:spcPct val="107000"/>
                        </a:lnSpc>
                        <a:spcBef>
                          <a:spcPts val="0"/>
                        </a:spcBef>
                        <a:spcAft>
                          <a:spcPts val="600"/>
                        </a:spcAft>
                      </a:pPr>
                      <a:r>
                        <a:rPr lang="en-US" sz="1400" u="sng">
                          <a:effectLst/>
                          <a:hlinkClick r:id="rId6"/>
                        </a:rPr>
                        <a:t>Open Data Commons Public Domain Dedication and License</a:t>
                      </a:r>
                      <a:endParaRPr lang="en-US" sz="1400">
                        <a:effectLst/>
                      </a:endParaRPr>
                    </a:p>
                    <a:p>
                      <a:pPr marL="99695" marR="0">
                        <a:lnSpc>
                          <a:spcPct val="107000"/>
                        </a:lnSpc>
                        <a:spcBef>
                          <a:spcPts val="0"/>
                        </a:spcBef>
                        <a:spcAft>
                          <a:spcPts val="0"/>
                        </a:spcAft>
                      </a:pPr>
                      <a:r>
                        <a:rPr lang="en-US" sz="1400">
                          <a:effectLst/>
                        </a:rPr>
                        <a:t>(ODC PDDL)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This license is intended for use on databases or their contents (“data”), either together or individually. The license allows you to freely share, modify, and use the data for any purpose and without any restrictions.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u="sng">
                          <a:effectLst/>
                          <a:hlinkClick r:id="rId7"/>
                        </a:rPr>
                        <a:t>View Summary</a:t>
                      </a:r>
                      <a:r>
                        <a:rPr lang="en-US" sz="1400">
                          <a:effectLst/>
                        </a:rPr>
                        <a:t> | </a:t>
                      </a:r>
                      <a:r>
                        <a:rPr lang="en-US" sz="1400" u="sng">
                          <a:effectLst/>
                          <a:hlinkClick r:id="rId8"/>
                        </a:rPr>
                        <a:t>View Legal 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2955913186"/>
                  </a:ext>
                </a:extLst>
              </a:tr>
              <a:tr h="1031149">
                <a:tc>
                  <a:txBody>
                    <a:bodyPr/>
                    <a:lstStyle/>
                    <a:p>
                      <a:pPr marL="99695" marR="0">
                        <a:lnSpc>
                          <a:spcPct val="107000"/>
                        </a:lnSpc>
                        <a:spcBef>
                          <a:spcPts val="0"/>
                        </a:spcBef>
                        <a:spcAft>
                          <a:spcPts val="600"/>
                        </a:spcAft>
                      </a:pPr>
                      <a:endParaRPr lang="en-US" sz="1400">
                        <a:effectLst/>
                      </a:endParaRPr>
                    </a:p>
                    <a:p>
                      <a:pPr marL="100330" marR="0">
                        <a:lnSpc>
                          <a:spcPct val="107000"/>
                        </a:lnSpc>
                        <a:spcBef>
                          <a:spcPts val="0"/>
                        </a:spcBef>
                        <a:spcAft>
                          <a:spcPts val="600"/>
                        </a:spcAft>
                      </a:pPr>
                      <a:r>
                        <a:rPr lang="en-US" sz="1400" u="sng">
                          <a:effectLst/>
                          <a:hlinkClick r:id="rId9"/>
                        </a:rPr>
                        <a:t>Creative Commons Attribution International</a:t>
                      </a:r>
                      <a:endParaRPr lang="en-US" sz="1400">
                        <a:effectLst/>
                      </a:endParaRPr>
                    </a:p>
                    <a:p>
                      <a:pPr marL="99695" marR="0">
                        <a:lnSpc>
                          <a:spcPct val="107000"/>
                        </a:lnSpc>
                        <a:spcBef>
                          <a:spcPts val="0"/>
                        </a:spcBef>
                        <a:spcAft>
                          <a:spcPts val="0"/>
                        </a:spcAft>
                      </a:pPr>
                      <a:r>
                        <a:rPr lang="en-US" sz="1400">
                          <a:effectLst/>
                        </a:rPr>
                        <a:t>(CC BY)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content, 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This license lets others distribute, remix, tweak, and build upon your work, even commercially, as long as they credit you for the original creation.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600"/>
                        </a:spcAft>
                      </a:pPr>
                      <a:r>
                        <a:rPr lang="en-US" sz="1400">
                          <a:effectLst/>
                        </a:rPr>
                        <a:t>Recommended for maximum dissemination and use of licensed materials.</a:t>
                      </a:r>
                    </a:p>
                    <a:p>
                      <a:pPr marL="0" marR="0">
                        <a:lnSpc>
                          <a:spcPct val="107000"/>
                        </a:lnSpc>
                        <a:spcBef>
                          <a:spcPts val="0"/>
                        </a:spcBef>
                        <a:spcAft>
                          <a:spcPts val="0"/>
                        </a:spcAft>
                      </a:pPr>
                      <a:r>
                        <a:rPr lang="en-US" sz="1400" u="sng">
                          <a:effectLst/>
                          <a:hlinkClick r:id="rId9"/>
                        </a:rPr>
                        <a:t>View Summary</a:t>
                      </a:r>
                      <a:r>
                        <a:rPr lang="en-US" sz="1400">
                          <a:effectLst/>
                        </a:rPr>
                        <a:t> | </a:t>
                      </a:r>
                      <a:r>
                        <a:rPr lang="en-US" sz="1400" u="sng">
                          <a:effectLst/>
                          <a:hlinkClick r:id="rId10"/>
                        </a:rPr>
                        <a:t>View Legal 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3488539178"/>
                  </a:ext>
                </a:extLst>
              </a:tr>
              <a:tr h="1244253">
                <a:tc>
                  <a:txBody>
                    <a:bodyPr/>
                    <a:lstStyle/>
                    <a:p>
                      <a:pPr marL="99695" marR="0">
                        <a:lnSpc>
                          <a:spcPct val="107000"/>
                        </a:lnSpc>
                        <a:spcBef>
                          <a:spcPts val="0"/>
                        </a:spcBef>
                        <a:spcAft>
                          <a:spcPts val="600"/>
                        </a:spcAft>
                      </a:pPr>
                      <a:r>
                        <a:rPr lang="en-US" sz="1400" u="sng">
                          <a:effectLst/>
                          <a:hlinkClick r:id="rId11"/>
                        </a:rPr>
                        <a:t>Open Data Commons Attribution License</a:t>
                      </a:r>
                      <a:endParaRPr lang="en-US" sz="1400">
                        <a:effectLst/>
                      </a:endParaRPr>
                    </a:p>
                    <a:p>
                      <a:pPr marL="99695" marR="0">
                        <a:lnSpc>
                          <a:spcPct val="107000"/>
                        </a:lnSpc>
                        <a:spcBef>
                          <a:spcPts val="0"/>
                        </a:spcBef>
                        <a:spcAft>
                          <a:spcPts val="0"/>
                        </a:spcAft>
                      </a:pPr>
                      <a:r>
                        <a:rPr lang="en-US" sz="1400">
                          <a:effectLst/>
                        </a:rPr>
                        <a:t>(ODC-BY)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This license lets others share, produce works, modify, and build upon your database. You must attribute any public use of the database, or works produced from the database, in the manner specified in the license.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u="sng" dirty="0">
                          <a:effectLst/>
                          <a:hlinkClick r:id="rId12"/>
                        </a:rPr>
                        <a:t>View Summary</a:t>
                      </a:r>
                      <a:r>
                        <a:rPr lang="en-US" sz="1400" dirty="0">
                          <a:effectLst/>
                        </a:rPr>
                        <a:t> | </a:t>
                      </a:r>
                      <a:r>
                        <a:rPr lang="en-US" sz="1400" u="sng" dirty="0">
                          <a:effectLst/>
                          <a:hlinkClick r:id="rId13"/>
                        </a:rPr>
                        <a:t>View Legal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1850292329"/>
                  </a:ext>
                </a:extLst>
              </a:tr>
            </a:tbl>
          </a:graphicData>
        </a:graphic>
      </p:graphicFrame>
      <p:sp>
        <p:nvSpPr>
          <p:cNvPr id="24" name="TextBox 23"/>
          <p:cNvSpPr txBox="1"/>
          <p:nvPr/>
        </p:nvSpPr>
        <p:spPr>
          <a:xfrm>
            <a:off x="2747968" y="6447714"/>
            <a:ext cx="4107215" cy="261610"/>
          </a:xfrm>
          <a:prstGeom prst="rect">
            <a:avLst/>
          </a:prstGeom>
          <a:noFill/>
        </p:spPr>
        <p:txBody>
          <a:bodyPr wrap="none" rtlCol="0">
            <a:spAutoFit/>
          </a:bodyPr>
          <a:lstStyle/>
          <a:p>
            <a:r>
              <a:rPr lang="en-US" sz="1100" dirty="0"/>
              <a:t>Adapted from </a:t>
            </a:r>
            <a:r>
              <a:rPr lang="en-US" sz="1100" u="sng" dirty="0">
                <a:hlinkClick r:id="rId14"/>
              </a:rPr>
              <a:t>Recommended Licenses</a:t>
            </a:r>
            <a:r>
              <a:rPr lang="en-US" sz="1100" dirty="0"/>
              <a:t> by </a:t>
            </a:r>
            <a:r>
              <a:rPr lang="en-US" sz="1100" u="sng" dirty="0">
                <a:hlinkClick r:id="rId14"/>
              </a:rPr>
              <a:t>Open Definition</a:t>
            </a:r>
            <a:r>
              <a:rPr lang="en-US" sz="1100" dirty="0"/>
              <a:t> | </a:t>
            </a:r>
            <a:r>
              <a:rPr lang="en-US" sz="1100" u="sng" dirty="0">
                <a:hlinkClick r:id="rId9"/>
              </a:rPr>
              <a:t>CC </a:t>
            </a:r>
            <a:r>
              <a:rPr lang="en-US" sz="1100" u="sng" dirty="0" smtClean="0">
                <a:hlinkClick r:id="rId9"/>
              </a:rPr>
              <a:t>BY</a:t>
            </a:r>
            <a:r>
              <a:rPr lang="en-US" sz="1100" dirty="0" smtClean="0"/>
              <a:t>   </a:t>
            </a:r>
            <a:endParaRPr lang="en-US" sz="1100" dirty="0"/>
          </a:p>
        </p:txBody>
      </p:sp>
    </p:spTree>
    <p:extLst>
      <p:ext uri="{BB962C8B-B14F-4D97-AF65-F5344CB8AC3E}">
        <p14:creationId xmlns:p14="http://schemas.microsoft.com/office/powerpoint/2010/main" val="407127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Field Guide to Open data licenses – part 2</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8287059"/>
              </p:ext>
            </p:extLst>
          </p:nvPr>
        </p:nvGraphicFramePr>
        <p:xfrm>
          <a:off x="530962" y="1364767"/>
          <a:ext cx="11027054" cy="4840595"/>
        </p:xfrm>
        <a:graphic>
          <a:graphicData uri="http://schemas.openxmlformats.org/drawingml/2006/table">
            <a:tbl>
              <a:tblPr firstRow="1" firstCol="1" bandRow="1">
                <a:tableStyleId>{5C22544A-7EE6-4342-B048-85BDC9FD1C3A}</a:tableStyleId>
              </a:tblPr>
              <a:tblGrid>
                <a:gridCol w="2756207">
                  <a:extLst>
                    <a:ext uri="{9D8B030D-6E8A-4147-A177-3AD203B41FA5}">
                      <a16:colId xmlns:a16="http://schemas.microsoft.com/office/drawing/2014/main" val="411623047"/>
                    </a:ext>
                  </a:extLst>
                </a:gridCol>
                <a:gridCol w="1237572">
                  <a:extLst>
                    <a:ext uri="{9D8B030D-6E8A-4147-A177-3AD203B41FA5}">
                      <a16:colId xmlns:a16="http://schemas.microsoft.com/office/drawing/2014/main" val="4020594327"/>
                    </a:ext>
                  </a:extLst>
                </a:gridCol>
                <a:gridCol w="3699384">
                  <a:extLst>
                    <a:ext uri="{9D8B030D-6E8A-4147-A177-3AD203B41FA5}">
                      <a16:colId xmlns:a16="http://schemas.microsoft.com/office/drawing/2014/main" val="3966710922"/>
                    </a:ext>
                  </a:extLst>
                </a:gridCol>
                <a:gridCol w="3333891">
                  <a:extLst>
                    <a:ext uri="{9D8B030D-6E8A-4147-A177-3AD203B41FA5}">
                      <a16:colId xmlns:a16="http://schemas.microsoft.com/office/drawing/2014/main" val="101288920"/>
                    </a:ext>
                  </a:extLst>
                </a:gridCol>
              </a:tblGrid>
              <a:tr h="224415">
                <a:tc>
                  <a:txBody>
                    <a:bodyPr/>
                    <a:lstStyle/>
                    <a:p>
                      <a:pPr marL="0" marR="0">
                        <a:lnSpc>
                          <a:spcPct val="107000"/>
                        </a:lnSpc>
                        <a:spcBef>
                          <a:spcPts val="0"/>
                        </a:spcBef>
                        <a:spcAft>
                          <a:spcPts val="0"/>
                        </a:spcAft>
                      </a:pPr>
                      <a:r>
                        <a:rPr lang="en-US" sz="1400" dirty="0">
                          <a:effectLst/>
                        </a:rPr>
                        <a:t>When </a:t>
                      </a:r>
                      <a:r>
                        <a:rPr lang="en-US" sz="1400" dirty="0" smtClean="0">
                          <a:effectLst/>
                        </a:rPr>
                        <a:t>you </a:t>
                      </a:r>
                      <a:r>
                        <a:rPr lang="en-US" sz="1400" dirty="0">
                          <a:effectLst/>
                        </a:rPr>
                        <a:t>see: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It’s about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 and it basically means: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tc>
                  <a:txBody>
                    <a:bodyPr/>
                    <a:lstStyle/>
                    <a:p>
                      <a:pPr marL="0" marR="0">
                        <a:lnSpc>
                          <a:spcPct val="107000"/>
                        </a:lnSpc>
                        <a:spcBef>
                          <a:spcPts val="0"/>
                        </a:spcBef>
                        <a:spcAft>
                          <a:spcPts val="0"/>
                        </a:spcAft>
                      </a:pPr>
                      <a:r>
                        <a:rPr lang="en-US" sz="1400">
                          <a:effectLst/>
                        </a:rPr>
                        <a:t>… with these notes and caveats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048" marR="54048" marT="0" marB="0" anchor="ctr"/>
                </a:tc>
                <a:extLst>
                  <a:ext uri="{0D108BD9-81ED-4DB2-BD59-A6C34878D82A}">
                    <a16:rowId xmlns:a16="http://schemas.microsoft.com/office/drawing/2014/main" val="3443267363"/>
                  </a:ext>
                </a:extLst>
              </a:tr>
              <a:tr h="1645814">
                <a:tc>
                  <a:txBody>
                    <a:bodyPr/>
                    <a:lstStyle/>
                    <a:p>
                      <a:pPr marL="100330" marR="0">
                        <a:lnSpc>
                          <a:spcPct val="107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0"/>
                        </a:spcBef>
                        <a:spcAft>
                          <a:spcPts val="600"/>
                        </a:spcAft>
                      </a:pP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Creative Commons Attribution-ShareAlike International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(CC BY-SA)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 data</a:t>
                      </a: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This license lets others remix, tweak, and build upon your work even for commercial purposes, as long as they credit you and license their new creations under the identical terms.</a:t>
                      </a:r>
                    </a:p>
                  </a:txBody>
                  <a:tcPr marL="68580" marR="68580" marT="0" marB="0" anchor="ctr"/>
                </a:tc>
                <a:tc>
                  <a:txBody>
                    <a:bodyPr/>
                    <a:lstStyle/>
                    <a:p>
                      <a:pPr marL="0" marR="0">
                        <a:lnSpc>
                          <a:spcPct val="107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This license is often compared to “copyleft” free and open source software licenses. All new works based on yours will carry the same license, so any derivatives will also allow commercial use.</a:t>
                      </a:r>
                    </a:p>
                    <a:p>
                      <a:pPr marL="0" marR="0">
                        <a:lnSpc>
                          <a:spcPct val="107000"/>
                        </a:lnSpc>
                        <a:spcBef>
                          <a:spcPts val="0"/>
                        </a:spcBef>
                        <a:spcAft>
                          <a:spcPts val="0"/>
                        </a:spcAft>
                      </a:pPr>
                      <a:r>
                        <a:rPr lang="en-US" sz="1400" u="none" strike="noStrike">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4"/>
                        </a:rPr>
                        <a:t>View Summary</a:t>
                      </a:r>
                      <a:r>
                        <a:rPr lang="en-US" sz="14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 </a:t>
                      </a:r>
                      <a:r>
                        <a:rPr lang="en-US" sz="1400" u="none" strike="noStrike">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5"/>
                        </a:rPr>
                        <a:t>View Legal 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1129298282"/>
                  </a:ext>
                </a:extLst>
              </a:tr>
              <a:tr h="1263956">
                <a:tc>
                  <a:txBody>
                    <a:bodyPr/>
                    <a:lstStyle/>
                    <a:p>
                      <a:pPr marL="100330" marR="0">
                        <a:lnSpc>
                          <a:spcPct val="107000"/>
                        </a:lnSpc>
                        <a:spcBef>
                          <a:spcPts val="0"/>
                        </a:spcBef>
                        <a:spcAft>
                          <a:spcPts val="600"/>
                        </a:spcAft>
                      </a:pP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Open Data Commons Open Database License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(ODbL)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data</a:t>
                      </a: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This license lets others share, produce works, modify, and build upon your database. You must attribute any public use of the database, or works produced from the database, in the manner specified in the license.</a:t>
                      </a: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If you publicly use any adapted version of this database, or works produced from an adapted database, you must also offer that adapted database under this same license.</a:t>
                      </a:r>
                    </a:p>
                    <a:p>
                      <a:pPr marL="0" marR="0">
                        <a:lnSpc>
                          <a:spcPct val="107000"/>
                        </a:lnSpc>
                        <a:spcBef>
                          <a:spcPts val="0"/>
                        </a:spcBef>
                        <a:spcAft>
                          <a:spcPts val="0"/>
                        </a:spcAft>
                      </a:pPr>
                      <a:r>
                        <a:rPr lang="en-US" sz="1400" u="none" strike="noStrike">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7"/>
                        </a:rPr>
                        <a:t>View Summary</a:t>
                      </a:r>
                      <a:r>
                        <a:rPr lang="en-US" sz="14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 </a:t>
                      </a:r>
                      <a:r>
                        <a:rPr lang="en-US" sz="1400" u="none" strike="noStrike">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8"/>
                        </a:rPr>
                        <a:t>View Legal 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5913186"/>
                  </a:ext>
                </a:extLst>
              </a:tr>
              <a:tr h="1645814">
                <a:tc>
                  <a:txBody>
                    <a:bodyPr/>
                    <a:lstStyle/>
                    <a:p>
                      <a:pPr marL="100330" marR="0">
                        <a:lnSpc>
                          <a:spcPct val="107000"/>
                        </a:lnSpc>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0"/>
                        </a:spcBef>
                        <a:spcAft>
                          <a:spcPts val="60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Creative Commons Attribution-</a:t>
                      </a:r>
                      <a:r>
                        <a:rPr lang="en-US" sz="14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ShareAlike</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International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(CC BY-SA)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 data</a:t>
                      </a:r>
                    </a:p>
                  </a:txBody>
                  <a:tcPr marL="68580" marR="6858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license lets others remix, tweak, and build upon your work even for commercial purposes, as long as they credit you and license their new creations under the identical terms.</a:t>
                      </a:r>
                    </a:p>
                  </a:txBody>
                  <a:tcPr marL="68580" marR="68580" marT="0" marB="0" anchor="ctr"/>
                </a:tc>
                <a:tc>
                  <a:txBody>
                    <a:bodyPr/>
                    <a:lstStyle/>
                    <a:p>
                      <a:pPr marL="0" marR="0">
                        <a:lnSpc>
                          <a:spcPct val="107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license is often compared to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copyleft</a:t>
                      </a:r>
                      <a:r>
                        <a:rPr lang="en-US" sz="1400" dirty="0">
                          <a:effectLst/>
                          <a:latin typeface="Calibri" panose="020F0502020204030204" pitchFamily="34" charset="0"/>
                          <a:ea typeface="Calibri" panose="020F0502020204030204" pitchFamily="34" charset="0"/>
                          <a:cs typeface="Times New Roman" panose="02020603050405020304" pitchFamily="18" charset="0"/>
                        </a:rPr>
                        <a:t>” free and open source software licenses. All new works based on yours will carry the same license, so any derivatives will also allow commercial use.</a:t>
                      </a:r>
                    </a:p>
                    <a:p>
                      <a:pPr marL="0" marR="0">
                        <a:lnSpc>
                          <a:spcPct val="107000"/>
                        </a:lnSpc>
                        <a:spcBef>
                          <a:spcPts val="0"/>
                        </a:spcBef>
                        <a:spcAft>
                          <a:spcPts val="0"/>
                        </a:spcAft>
                      </a:pPr>
                      <a:r>
                        <a:rPr lang="en-US" sz="1400" u="none" strike="noStrike" dirty="0">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4"/>
                        </a:rPr>
                        <a:t>View Summary</a:t>
                      </a:r>
                      <a:r>
                        <a:rPr lang="en-US" sz="14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 </a:t>
                      </a:r>
                      <a:r>
                        <a:rPr lang="en-US" sz="1400" u="none" strike="noStrike" dirty="0">
                          <a:solidFill>
                            <a:srgbClr val="4374B7"/>
                          </a:solidFill>
                          <a:effectLst/>
                          <a:latin typeface="Calibri" panose="020F0502020204030204" pitchFamily="34" charset="0"/>
                          <a:ea typeface="Times New Roman" panose="02020603050405020304" pitchFamily="18" charset="0"/>
                          <a:cs typeface="Helvetica" panose="020B0604020202020204" pitchFamily="34" charset="0"/>
                          <a:hlinkClick r:id="rId5"/>
                        </a:rPr>
                        <a:t>View Legal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3488539178"/>
                  </a:ext>
                </a:extLst>
              </a:tr>
            </a:tbl>
          </a:graphicData>
        </a:graphic>
      </p:graphicFrame>
      <p:sp>
        <p:nvSpPr>
          <p:cNvPr id="4" name="TextBox 3"/>
          <p:cNvSpPr txBox="1"/>
          <p:nvPr/>
        </p:nvSpPr>
        <p:spPr>
          <a:xfrm>
            <a:off x="2801722" y="6415431"/>
            <a:ext cx="3956532" cy="261610"/>
          </a:xfrm>
          <a:prstGeom prst="rect">
            <a:avLst/>
          </a:prstGeom>
          <a:noFill/>
        </p:spPr>
        <p:txBody>
          <a:bodyPr wrap="none" rtlCol="0">
            <a:spAutoFit/>
          </a:bodyPr>
          <a:lstStyle/>
          <a:p>
            <a:r>
              <a:rPr lang="en-US" sz="1100" dirty="0"/>
              <a:t>Adapted from </a:t>
            </a:r>
            <a:r>
              <a:rPr lang="en-US" sz="1100" u="sng" dirty="0">
                <a:hlinkClick r:id="rId9"/>
              </a:rPr>
              <a:t>Recommended Licenses</a:t>
            </a:r>
            <a:r>
              <a:rPr lang="en-US" sz="1100" dirty="0"/>
              <a:t> by </a:t>
            </a:r>
            <a:r>
              <a:rPr lang="en-US" sz="1100" u="sng" dirty="0">
                <a:hlinkClick r:id="rId9"/>
              </a:rPr>
              <a:t>Open Definition</a:t>
            </a:r>
            <a:r>
              <a:rPr lang="en-US" sz="1100" dirty="0"/>
              <a:t> | </a:t>
            </a:r>
            <a:r>
              <a:rPr lang="en-US" sz="1100" u="sng" dirty="0">
                <a:hlinkClick r:id="rId10"/>
              </a:rPr>
              <a:t>CC </a:t>
            </a:r>
            <a:r>
              <a:rPr lang="en-US" sz="1100" u="sng" dirty="0" smtClean="0">
                <a:hlinkClick r:id="rId10"/>
              </a:rPr>
              <a:t>BY</a:t>
            </a:r>
            <a:endParaRPr lang="en-US" sz="1100" dirty="0"/>
          </a:p>
        </p:txBody>
      </p:sp>
    </p:spTree>
    <p:extLst>
      <p:ext uri="{BB962C8B-B14F-4D97-AF65-F5344CB8AC3E}">
        <p14:creationId xmlns:p14="http://schemas.microsoft.com/office/powerpoint/2010/main" val="24096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Not-Quite-Open Licenses</a:t>
            </a:r>
            <a:endParaRPr lang="en-US" dirty="0"/>
          </a:p>
        </p:txBody>
      </p:sp>
      <p:sp>
        <p:nvSpPr>
          <p:cNvPr id="3" name="Content Placeholder 2"/>
          <p:cNvSpPr>
            <a:spLocks noGrp="1"/>
          </p:cNvSpPr>
          <p:nvPr>
            <p:ph idx="1"/>
          </p:nvPr>
        </p:nvSpPr>
        <p:spPr/>
        <p:txBody>
          <a:bodyPr/>
          <a:lstStyle/>
          <a:p>
            <a:r>
              <a:rPr lang="en-US" dirty="0" smtClean="0">
                <a:hlinkClick r:id="rId2"/>
              </a:rPr>
              <a:t>CC-BY-NC</a:t>
            </a:r>
            <a:r>
              <a:rPr lang="en-US" dirty="0" smtClean="0"/>
              <a:t>  (Creative Commons Attribution </a:t>
            </a:r>
            <a:r>
              <a:rPr lang="en-US" dirty="0" err="1" smtClean="0"/>
              <a:t>NonCommercial</a:t>
            </a:r>
            <a:r>
              <a:rPr lang="en-US" dirty="0" smtClean="0"/>
              <a:t>)</a:t>
            </a:r>
          </a:p>
          <a:p>
            <a:endParaRPr lang="en-US" dirty="0"/>
          </a:p>
        </p:txBody>
      </p:sp>
      <p:pic>
        <p:nvPicPr>
          <p:cNvPr id="4" name="Picture 3"/>
          <p:cNvPicPr>
            <a:picLocks noChangeAspect="1"/>
          </p:cNvPicPr>
          <p:nvPr/>
        </p:nvPicPr>
        <p:blipFill>
          <a:blip r:embed="rId3"/>
          <a:stretch>
            <a:fillRect/>
          </a:stretch>
        </p:blipFill>
        <p:spPr>
          <a:xfrm>
            <a:off x="2146478" y="2560168"/>
            <a:ext cx="7372350" cy="3390900"/>
          </a:xfrm>
          <a:prstGeom prst="rect">
            <a:avLst/>
          </a:prstGeom>
        </p:spPr>
      </p:pic>
    </p:spTree>
    <p:extLst>
      <p:ext uri="{BB962C8B-B14F-4D97-AF65-F5344CB8AC3E}">
        <p14:creationId xmlns:p14="http://schemas.microsoft.com/office/powerpoint/2010/main" val="9768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Not-Quite-Open Licenses</a:t>
            </a:r>
          </a:p>
        </p:txBody>
      </p:sp>
      <p:sp>
        <p:nvSpPr>
          <p:cNvPr id="3" name="Content Placeholder 2"/>
          <p:cNvSpPr>
            <a:spLocks noGrp="1"/>
          </p:cNvSpPr>
          <p:nvPr>
            <p:ph idx="1"/>
          </p:nvPr>
        </p:nvSpPr>
        <p:spPr/>
        <p:txBody>
          <a:bodyPr/>
          <a:lstStyle/>
          <a:p>
            <a:r>
              <a:rPr lang="en-US" dirty="0" smtClean="0"/>
              <a:t>Click-Wrap</a:t>
            </a:r>
          </a:p>
          <a:p>
            <a:endParaRPr lang="en-US" dirty="0"/>
          </a:p>
        </p:txBody>
      </p:sp>
      <p:pic>
        <p:nvPicPr>
          <p:cNvPr id="4" name="Picture 3"/>
          <p:cNvPicPr>
            <a:picLocks noChangeAspect="1"/>
          </p:cNvPicPr>
          <p:nvPr/>
        </p:nvPicPr>
        <p:blipFill>
          <a:blip r:embed="rId2"/>
          <a:stretch>
            <a:fillRect/>
          </a:stretch>
        </p:blipFill>
        <p:spPr>
          <a:xfrm>
            <a:off x="1573073" y="2294611"/>
            <a:ext cx="9216847" cy="4088118"/>
          </a:xfrm>
          <a:prstGeom prst="rect">
            <a:avLst/>
          </a:prstGeom>
        </p:spPr>
      </p:pic>
    </p:spTree>
    <p:extLst>
      <p:ext uri="{BB962C8B-B14F-4D97-AF65-F5344CB8AC3E}">
        <p14:creationId xmlns:p14="http://schemas.microsoft.com/office/powerpoint/2010/main" val="65136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Not-Quite-Open Licenses</a:t>
            </a:r>
          </a:p>
        </p:txBody>
      </p:sp>
      <p:sp>
        <p:nvSpPr>
          <p:cNvPr id="3" name="Content Placeholder 2"/>
          <p:cNvSpPr>
            <a:spLocks noGrp="1"/>
          </p:cNvSpPr>
          <p:nvPr>
            <p:ph idx="1"/>
          </p:nvPr>
        </p:nvSpPr>
        <p:spPr/>
        <p:txBody>
          <a:bodyPr/>
          <a:lstStyle/>
          <a:p>
            <a:r>
              <a:rPr lang="en-US" dirty="0" smtClean="0"/>
              <a:t>23 U.S.C 148 + 409 </a:t>
            </a:r>
          </a:p>
          <a:p>
            <a:endParaRPr lang="en-US" dirty="0"/>
          </a:p>
        </p:txBody>
      </p:sp>
      <p:pic>
        <p:nvPicPr>
          <p:cNvPr id="4" name="Picture 3"/>
          <p:cNvPicPr>
            <a:picLocks noChangeAspect="1"/>
          </p:cNvPicPr>
          <p:nvPr/>
        </p:nvPicPr>
        <p:blipFill>
          <a:blip r:embed="rId2"/>
          <a:stretch>
            <a:fillRect/>
          </a:stretch>
        </p:blipFill>
        <p:spPr>
          <a:xfrm>
            <a:off x="1336853" y="2656104"/>
            <a:ext cx="8991600" cy="3257550"/>
          </a:xfrm>
          <a:prstGeom prst="rect">
            <a:avLst/>
          </a:prstGeom>
        </p:spPr>
      </p:pic>
    </p:spTree>
    <p:extLst>
      <p:ext uri="{BB962C8B-B14F-4D97-AF65-F5344CB8AC3E}">
        <p14:creationId xmlns:p14="http://schemas.microsoft.com/office/powerpoint/2010/main" val="367349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Data Sharing Agreements / Licenses</a:t>
            </a:r>
            <a:endParaRPr lang="en-US" dirty="0"/>
          </a:p>
        </p:txBody>
      </p:sp>
      <p:sp>
        <p:nvSpPr>
          <p:cNvPr id="6" name="Content Placeholder 5"/>
          <p:cNvSpPr>
            <a:spLocks noGrp="1"/>
          </p:cNvSpPr>
          <p:nvPr>
            <p:ph idx="1"/>
          </p:nvPr>
        </p:nvSpPr>
        <p:spPr/>
        <p:txBody>
          <a:bodyPr/>
          <a:lstStyle/>
          <a:p>
            <a:r>
              <a:rPr lang="en-US" dirty="0" smtClean="0"/>
              <a:t>Required (OCIO policy 141.10) for confidential data sharing</a:t>
            </a:r>
          </a:p>
          <a:p>
            <a:r>
              <a:rPr lang="en-US" dirty="0" smtClean="0"/>
              <a:t>Multi-Agency </a:t>
            </a:r>
            <a:r>
              <a:rPr lang="en-US" dirty="0" smtClean="0">
                <a:hlinkClick r:id="rId2"/>
              </a:rPr>
              <a:t>Data Sharing Agreements </a:t>
            </a:r>
            <a:r>
              <a:rPr lang="en-US" dirty="0" smtClean="0"/>
              <a:t>working group</a:t>
            </a:r>
          </a:p>
          <a:p>
            <a:r>
              <a:rPr lang="en-US" dirty="0" smtClean="0"/>
              <a:t>DOL updated templates and </a:t>
            </a:r>
            <a:r>
              <a:rPr lang="en-US" dirty="0" smtClean="0">
                <a:hlinkClick r:id="rId3"/>
              </a:rPr>
              <a:t>published lists</a:t>
            </a:r>
            <a:endParaRPr lang="en-US" dirty="0" smtClean="0"/>
          </a:p>
          <a:p>
            <a:r>
              <a:rPr lang="en-US" dirty="0" smtClean="0"/>
              <a:t>ERDC P-20 data sharing </a:t>
            </a:r>
            <a:r>
              <a:rPr lang="en-US" dirty="0" smtClean="0">
                <a:hlinkClick r:id="rId4"/>
              </a:rPr>
              <a:t>template</a:t>
            </a:r>
            <a:r>
              <a:rPr lang="en-US" dirty="0" smtClean="0"/>
              <a:t> and </a:t>
            </a:r>
            <a:r>
              <a:rPr lang="en-US" dirty="0" smtClean="0">
                <a:hlinkClick r:id="rId5"/>
              </a:rPr>
              <a:t>partners</a:t>
            </a:r>
            <a:endParaRPr lang="en-US" dirty="0" smtClean="0"/>
          </a:p>
          <a:p>
            <a:endParaRPr lang="en-US" dirty="0" smtClean="0"/>
          </a:p>
          <a:p>
            <a:endParaRPr lang="en-US" dirty="0"/>
          </a:p>
        </p:txBody>
      </p:sp>
      <p:pic>
        <p:nvPicPr>
          <p:cNvPr id="7" name="Picture 6"/>
          <p:cNvPicPr>
            <a:picLocks noChangeAspect="1"/>
          </p:cNvPicPr>
          <p:nvPr/>
        </p:nvPicPr>
        <p:blipFill>
          <a:blip r:embed="rId6"/>
          <a:stretch>
            <a:fillRect/>
          </a:stretch>
        </p:blipFill>
        <p:spPr>
          <a:xfrm>
            <a:off x="8455886" y="3830955"/>
            <a:ext cx="2736820" cy="2613736"/>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7"/>
          <a:stretch>
            <a:fillRect/>
          </a:stretch>
        </p:blipFill>
        <p:spPr>
          <a:xfrm>
            <a:off x="1100328" y="3917499"/>
            <a:ext cx="2730351" cy="244064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6049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Crowdsourced data mapping</a:t>
            </a:r>
            <a:endParaRPr lang="en-US" dirty="0"/>
          </a:p>
        </p:txBody>
      </p:sp>
      <p:sp>
        <p:nvSpPr>
          <p:cNvPr id="3" name="Content Placeholder 2"/>
          <p:cNvSpPr>
            <a:spLocks noGrp="1"/>
          </p:cNvSpPr>
          <p:nvPr>
            <p:ph idx="1"/>
          </p:nvPr>
        </p:nvSpPr>
        <p:spPr>
          <a:xfrm>
            <a:off x="838200" y="1825625"/>
            <a:ext cx="5679643" cy="4351338"/>
          </a:xfrm>
        </p:spPr>
        <p:txBody>
          <a:bodyPr>
            <a:normAutofit fontScale="85000" lnSpcReduction="10000"/>
          </a:bodyPr>
          <a:lstStyle/>
          <a:p>
            <a:r>
              <a:rPr lang="en-US" dirty="0" smtClean="0"/>
              <a:t>Undisclosed data sharing relationships exposed by researchers</a:t>
            </a:r>
          </a:p>
          <a:p>
            <a:r>
              <a:rPr lang="en-US" dirty="0" err="1">
                <a:hlinkClick r:id="rId2"/>
              </a:rPr>
              <a:t>theDataMap</a:t>
            </a:r>
            <a:r>
              <a:rPr lang="en-US" dirty="0"/>
              <a:t>™ is an online portal for documenting flows of personal data. It tells you where your data goes. The goal is to produce a detailed description of personal data flows in the United States. The effort started with health data and is expanding to all other kinds of personal data. The motivation is to help journalists, advocates, regulators, policy makers and researchers </a:t>
            </a:r>
            <a:r>
              <a:rPr lang="en-US" dirty="0" err="1"/>
              <a:t>undertand</a:t>
            </a:r>
            <a:r>
              <a:rPr lang="en-US" dirty="0"/>
              <a:t> the current state of personal data sharing so they can do their jobs better. Our aim is to help the helpers.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826" y="2318919"/>
            <a:ext cx="4671974" cy="3503981"/>
          </a:xfrm>
          <a:prstGeom prst="rect">
            <a:avLst/>
          </a:prstGeom>
        </p:spPr>
      </p:pic>
    </p:spTree>
    <p:extLst>
      <p:ext uri="{BB962C8B-B14F-4D97-AF65-F5344CB8AC3E}">
        <p14:creationId xmlns:p14="http://schemas.microsoft.com/office/powerpoint/2010/main" val="222787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Data</a:t>
            </a:r>
            <a:endParaRPr lang="en-US" dirty="0"/>
          </a:p>
        </p:txBody>
      </p:sp>
      <p:sp>
        <p:nvSpPr>
          <p:cNvPr id="6" name="Subtitle 5"/>
          <p:cNvSpPr>
            <a:spLocks noGrp="1"/>
          </p:cNvSpPr>
          <p:nvPr>
            <p:ph type="subTitle" idx="1"/>
          </p:nvPr>
        </p:nvSpPr>
        <p:spPr/>
        <p:txBody>
          <a:bodyPr>
            <a:normAutofit fontScale="77500" lnSpcReduction="20000"/>
          </a:bodyPr>
          <a:lstStyle/>
          <a:p>
            <a:r>
              <a:rPr lang="en-US" dirty="0"/>
              <a:t>Will Saunders</a:t>
            </a:r>
          </a:p>
          <a:p>
            <a:r>
              <a:rPr lang="en-US" dirty="0"/>
              <a:t>OCIO / Office of Privacy and Data Protection</a:t>
            </a:r>
          </a:p>
          <a:p>
            <a:r>
              <a:rPr lang="en-US" dirty="0"/>
              <a:t>November 2017</a:t>
            </a:r>
          </a:p>
          <a:p>
            <a:endParaRPr lang="en-US" dirty="0"/>
          </a:p>
          <a:p>
            <a:r>
              <a:rPr lang="en-US" dirty="0" smtClean="0">
                <a:hlinkClick r:id="rId2"/>
              </a:rPr>
              <a:t>Will.Saunders@ocio.wa.gov</a:t>
            </a:r>
            <a:r>
              <a:rPr lang="en-US" dirty="0" smtClean="0"/>
              <a:t> </a:t>
            </a:r>
            <a:endParaRPr lang="en-US" dirty="0"/>
          </a:p>
        </p:txBody>
      </p:sp>
    </p:spTree>
    <p:extLst>
      <p:ext uri="{BB962C8B-B14F-4D97-AF65-F5344CB8AC3E}">
        <p14:creationId xmlns:p14="http://schemas.microsoft.com/office/powerpoint/2010/main" val="217112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wX5MAZ6zKI"/>
          <p:cNvPicPr>
            <a:picLocks noRot="1" noChangeAspect="1"/>
          </p:cNvPicPr>
          <p:nvPr>
            <a:videoFile r:link="rId1"/>
          </p:nvPr>
        </p:nvPicPr>
        <p:blipFill>
          <a:blip r:embed="rId3"/>
          <a:stretch>
            <a:fillRect/>
          </a:stretch>
        </p:blipFill>
        <p:spPr>
          <a:xfrm>
            <a:off x="1631290" y="1542593"/>
            <a:ext cx="8375904" cy="4711446"/>
          </a:xfrm>
          <a:prstGeom prst="rect">
            <a:avLst/>
          </a:prstGeom>
        </p:spPr>
      </p:pic>
      <p:pic>
        <p:nvPicPr>
          <p:cNvPr id="6" name="Picture 5"/>
          <p:cNvPicPr>
            <a:picLocks noChangeAspect="1"/>
          </p:cNvPicPr>
          <p:nvPr/>
        </p:nvPicPr>
        <p:blipFill>
          <a:blip r:embed="rId4"/>
          <a:stretch>
            <a:fillRect/>
          </a:stretch>
        </p:blipFill>
        <p:spPr>
          <a:xfrm>
            <a:off x="10507675" y="4867199"/>
            <a:ext cx="838200" cy="838200"/>
          </a:xfrm>
          <a:prstGeom prst="rect">
            <a:avLst/>
          </a:prstGeom>
        </p:spPr>
      </p:pic>
      <p:sp>
        <p:nvSpPr>
          <p:cNvPr id="2" name="Title 1"/>
          <p:cNvSpPr>
            <a:spLocks noGrp="1"/>
          </p:cNvSpPr>
          <p:nvPr>
            <p:ph type="title"/>
          </p:nvPr>
        </p:nvSpPr>
        <p:spPr/>
        <p:txBody>
          <a:bodyPr/>
          <a:lstStyle/>
          <a:p>
            <a:r>
              <a:rPr lang="en-US" dirty="0" smtClean="0"/>
              <a:t>Open Data – What is it?</a:t>
            </a:r>
            <a:endParaRPr lang="en-US" dirty="0"/>
          </a:p>
        </p:txBody>
      </p:sp>
    </p:spTree>
    <p:extLst>
      <p:ext uri="{BB962C8B-B14F-4D97-AF65-F5344CB8AC3E}">
        <p14:creationId xmlns:p14="http://schemas.microsoft.com/office/powerpoint/2010/main" val="392076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harder question: What </a:t>
            </a:r>
            <a:r>
              <a:rPr lang="en-US" u="sng" dirty="0" smtClean="0"/>
              <a:t>isn’t</a:t>
            </a:r>
            <a:r>
              <a:rPr lang="en-US" dirty="0" smtClean="0"/>
              <a:t> it?</a:t>
            </a:r>
            <a:endParaRPr lang="en-US" dirty="0"/>
          </a:p>
        </p:txBody>
      </p:sp>
      <p:sp>
        <p:nvSpPr>
          <p:cNvPr id="3" name="Content Placeholder 2"/>
          <p:cNvSpPr>
            <a:spLocks noGrp="1"/>
          </p:cNvSpPr>
          <p:nvPr>
            <p:ph sz="half" idx="1"/>
          </p:nvPr>
        </p:nvSpPr>
        <p:spPr/>
        <p:txBody>
          <a:bodyPr>
            <a:normAutofit fontScale="40000" lnSpcReduction="20000"/>
          </a:bodyPr>
          <a:lstStyle/>
          <a:p>
            <a:pPr marL="0" indent="0">
              <a:buNone/>
            </a:pPr>
            <a:r>
              <a:rPr lang="en-US" dirty="0" smtClean="0"/>
              <a:t>Open Data does not include the following:</a:t>
            </a:r>
          </a:p>
          <a:p>
            <a:r>
              <a:rPr lang="en-US" dirty="0" smtClean="0"/>
              <a:t>Data identified by the state agency holding it as category 3 or category 4 data under the data categorization provisions of the state policy “Securing Information Technology Assets”(</a:t>
            </a:r>
            <a:r>
              <a:rPr lang="en-US" dirty="0" smtClean="0">
                <a:hlinkClick r:id="rId2"/>
              </a:rPr>
              <a:t>OCIO policy 141.10</a:t>
            </a:r>
            <a:r>
              <a:rPr lang="en-US" dirty="0" smtClean="0"/>
              <a:t> section 4)</a:t>
            </a:r>
          </a:p>
          <a:p>
            <a:r>
              <a:rPr lang="en-US" dirty="0" smtClean="0"/>
              <a:t>Any data set or portion of a data set to which the state agency may deny access pursuant to the public records act, chapter 42.56 RCW, or any other provision of a federal or state law, rule, interpretive policy statement, regulation or local law;</a:t>
            </a:r>
          </a:p>
          <a:p>
            <a:r>
              <a:rPr lang="en-US" dirty="0" smtClean="0"/>
              <a:t>Data that reflects the internal deliberative process of a state agency or agencies, including but not limited to</a:t>
            </a:r>
          </a:p>
          <a:p>
            <a:pPr lvl="1"/>
            <a:r>
              <a:rPr lang="en-US" dirty="0" smtClean="0"/>
              <a:t>negotiating positions,</a:t>
            </a:r>
          </a:p>
          <a:p>
            <a:pPr lvl="1"/>
            <a:r>
              <a:rPr lang="en-US" dirty="0" smtClean="0"/>
              <a:t>future procurements</a:t>
            </a:r>
          </a:p>
          <a:p>
            <a:pPr lvl="1"/>
            <a:r>
              <a:rPr lang="en-US" dirty="0" smtClean="0"/>
              <a:t>pending or reasonably anticipated legal or administrative proceedings;</a:t>
            </a:r>
          </a:p>
          <a:p>
            <a:r>
              <a:rPr lang="en-US" dirty="0" smtClean="0"/>
              <a:t>Data subject to copyright, patent, trademark, confidentiality agreements, or trade secret protection;</a:t>
            </a:r>
          </a:p>
          <a:p>
            <a:r>
              <a:rPr lang="en-US" dirty="0" smtClean="0"/>
              <a:t>Proprietary applications, computer code, software, operating systems, or similar materials;</a:t>
            </a:r>
          </a:p>
          <a:p>
            <a:r>
              <a:rPr lang="en-US" dirty="0" smtClean="0"/>
              <a:t>Data related to internal state agency administration, including employment records, internal employee-related directories or lists, and facilities data;</a:t>
            </a:r>
          </a:p>
          <a:p>
            <a:r>
              <a:rPr lang="en-US" dirty="0" smtClean="0"/>
              <a:t>Any unstructured data that cannot feasibly be converted to an open format as required by uniform standards adopted by the OCIO without undue financial, operative, or administrative burden on the state agency; or</a:t>
            </a:r>
          </a:p>
          <a:p>
            <a:r>
              <a:rPr lang="en-US" dirty="0" smtClean="0"/>
              <a:t>Data or data sets classified as category 2 data pursuant to the state policy “Securing Information Technology Assets” (</a:t>
            </a:r>
            <a:r>
              <a:rPr lang="en-US" dirty="0" smtClean="0">
                <a:hlinkClick r:id="rId2"/>
              </a:rPr>
              <a:t>OCIO policy 141.10</a:t>
            </a:r>
            <a:r>
              <a:rPr lang="en-US" dirty="0" smtClean="0"/>
              <a:t> section 4) that the head of a state agency, after due consideration and consultation with the OCIO, determines should not be published on the open data portal because publication would be detrimental to the public interest.</a:t>
            </a:r>
          </a:p>
        </p:txBody>
      </p:sp>
      <p:pic>
        <p:nvPicPr>
          <p:cNvPr id="6" name="Picture 2" descr="https://lh5.googleusercontent.com/_VIoLQxZlK6-fudz0iVsgZeqxD4DaC2anLT6cHn6KR1qHty1zf1lbBgwzHCgWF-zhyvFNGNVBWzFt1-EMeB2iY7okwUCNbNO7mYPjBiEw6B5o20IVW64hkqapfEgppGHTZvUj_N149vGkL9mT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33237" y="1923899"/>
            <a:ext cx="6043974" cy="39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3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smtClean="0"/>
              <a:t>– Licensing tables (Data.wa.gov)</a:t>
            </a:r>
            <a:endParaRPr lang="en-US" dirty="0"/>
          </a:p>
        </p:txBody>
      </p:sp>
      <p:pic>
        <p:nvPicPr>
          <p:cNvPr id="6" name="Content Placeholder 5">
            <a:hlinkClick r:id="rId2"/>
          </p:cNvPr>
          <p:cNvPicPr>
            <a:picLocks noGrp="1" noChangeAspect="1"/>
          </p:cNvPicPr>
          <p:nvPr>
            <p:ph idx="1"/>
          </p:nvPr>
        </p:nvPicPr>
        <p:blipFill>
          <a:blip r:embed="rId3"/>
          <a:stretch>
            <a:fillRect/>
          </a:stretch>
        </p:blipFill>
        <p:spPr>
          <a:xfrm>
            <a:off x="838200" y="1769814"/>
            <a:ext cx="9705975" cy="1800225"/>
          </a:xfrm>
          <a:prstGeom prst="rect">
            <a:avLst/>
          </a:prstGeom>
        </p:spPr>
      </p:pic>
      <p:pic>
        <p:nvPicPr>
          <p:cNvPr id="7" name="Picture 6"/>
          <p:cNvPicPr>
            <a:picLocks noChangeAspect="1"/>
          </p:cNvPicPr>
          <p:nvPr/>
        </p:nvPicPr>
        <p:blipFill>
          <a:blip r:embed="rId4"/>
          <a:stretch>
            <a:fillRect/>
          </a:stretch>
        </p:blipFill>
        <p:spPr>
          <a:xfrm>
            <a:off x="838200" y="3649165"/>
            <a:ext cx="9725025" cy="1428750"/>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3225" y="5422831"/>
            <a:ext cx="1114581" cy="895475"/>
          </a:xfrm>
          <a:prstGeom prst="rect">
            <a:avLst/>
          </a:prstGeom>
        </p:spPr>
      </p:pic>
    </p:spTree>
    <p:extLst>
      <p:ext uri="{BB962C8B-B14F-4D97-AF65-F5344CB8AC3E}">
        <p14:creationId xmlns:p14="http://schemas.microsoft.com/office/powerpoint/2010/main" val="351173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smtClean="0"/>
              <a:t>– Mapping </a:t>
            </a:r>
            <a:r>
              <a:rPr lang="en-US" dirty="0" smtClean="0"/>
              <a:t>layers </a:t>
            </a:r>
            <a:r>
              <a:rPr lang="en-US" dirty="0" smtClean="0"/>
              <a:t>(Geo.wa.gov)</a:t>
            </a:r>
            <a:endParaRPr lang="en-US" dirty="0"/>
          </a:p>
        </p:txBody>
      </p:sp>
      <p:pic>
        <p:nvPicPr>
          <p:cNvPr id="4" name="Content Placeholder 3"/>
          <p:cNvPicPr>
            <a:picLocks noGrp="1" noChangeAspect="1"/>
          </p:cNvPicPr>
          <p:nvPr>
            <p:ph idx="1"/>
          </p:nvPr>
        </p:nvPicPr>
        <p:blipFill>
          <a:blip r:embed="rId2"/>
          <a:stretch>
            <a:fillRect/>
          </a:stretch>
        </p:blipFill>
        <p:spPr>
          <a:xfrm>
            <a:off x="502871" y="2186058"/>
            <a:ext cx="4117974" cy="3375482"/>
          </a:xfrm>
          <a:prstGeom prst="rect">
            <a:avLst/>
          </a:prstGeom>
        </p:spPr>
      </p:pic>
      <p:pic>
        <p:nvPicPr>
          <p:cNvPr id="5" name="Picture 4"/>
          <p:cNvPicPr>
            <a:picLocks noChangeAspect="1"/>
          </p:cNvPicPr>
          <p:nvPr/>
        </p:nvPicPr>
        <p:blipFill>
          <a:blip r:embed="rId3"/>
          <a:stretch>
            <a:fillRect/>
          </a:stretch>
        </p:blipFill>
        <p:spPr>
          <a:xfrm>
            <a:off x="4620845" y="2107578"/>
            <a:ext cx="6884887" cy="3532442"/>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7332" y="5483344"/>
            <a:ext cx="938400" cy="932143"/>
          </a:xfrm>
          <a:prstGeom prst="rect">
            <a:avLst/>
          </a:prstGeom>
        </p:spPr>
      </p:pic>
    </p:spTree>
    <p:extLst>
      <p:ext uri="{BB962C8B-B14F-4D97-AF65-F5344CB8AC3E}">
        <p14:creationId xmlns:p14="http://schemas.microsoft.com/office/powerpoint/2010/main" val="10777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Open Checkbook (Fiscal.wa.gov)</a:t>
            </a:r>
            <a:endParaRPr lang="en-US" dirty="0"/>
          </a:p>
        </p:txBody>
      </p:sp>
      <p:pic>
        <p:nvPicPr>
          <p:cNvPr id="4" name="Content Placeholder 3"/>
          <p:cNvPicPr>
            <a:picLocks noGrp="1" noChangeAspect="1"/>
          </p:cNvPicPr>
          <p:nvPr>
            <p:ph idx="1"/>
          </p:nvPr>
        </p:nvPicPr>
        <p:blipFill>
          <a:blip r:embed="rId2"/>
          <a:stretch>
            <a:fillRect/>
          </a:stretch>
        </p:blipFill>
        <p:spPr>
          <a:xfrm>
            <a:off x="838200" y="1438119"/>
            <a:ext cx="7860776" cy="4943669"/>
          </a:xfrm>
          <a:prstGeom prst="rect">
            <a:avLst/>
          </a:prstGeom>
        </p:spPr>
      </p:pic>
      <p:sp>
        <p:nvSpPr>
          <p:cNvPr id="5" name="TextBox 4"/>
          <p:cNvSpPr txBox="1"/>
          <p:nvPr/>
        </p:nvSpPr>
        <p:spPr>
          <a:xfrm>
            <a:off x="8939175" y="1550822"/>
            <a:ext cx="2713940" cy="3970318"/>
          </a:xfrm>
          <a:prstGeom prst="rect">
            <a:avLst/>
          </a:prstGeom>
          <a:noFill/>
        </p:spPr>
        <p:txBody>
          <a:bodyPr wrap="square" rtlCol="0">
            <a:spAutoFit/>
          </a:bodyPr>
          <a:lstStyle/>
          <a:p>
            <a:r>
              <a:rPr lang="en-US" b="1" dirty="0"/>
              <a:t>How to use the tool</a:t>
            </a:r>
            <a:r>
              <a:rPr lang="en-US" dirty="0"/>
              <a:t> </a:t>
            </a:r>
            <a:endParaRPr lang="en-US" dirty="0" smtClean="0"/>
          </a:p>
          <a:p>
            <a:pPr marL="285750" indent="-285750">
              <a:buFont typeface="Arial" panose="020B0604020202020204" pitchFamily="34" charset="0"/>
              <a:buChar char="•"/>
            </a:pPr>
            <a:r>
              <a:rPr lang="en-US" dirty="0" smtClean="0"/>
              <a:t>Filter </a:t>
            </a:r>
            <a:r>
              <a:rPr lang="en-US" dirty="0"/>
              <a:t>data by Recipient, Agency, and/or Category by typing into the search boxes. </a:t>
            </a:r>
            <a:r>
              <a:rPr lang="en-US" dirty="0" smtClean="0"/>
              <a:t>Select </a:t>
            </a:r>
            <a:r>
              <a:rPr lang="en-US" dirty="0"/>
              <a:t>multiple items in a </a:t>
            </a:r>
            <a:r>
              <a:rPr lang="en-US" dirty="0" smtClean="0"/>
              <a:t>filter</a:t>
            </a:r>
          </a:p>
          <a:p>
            <a:pPr marL="285750" indent="-285750">
              <a:buFont typeface="Arial" panose="020B0604020202020204" pitchFamily="34" charset="0"/>
              <a:buChar char="•"/>
            </a:pPr>
            <a:r>
              <a:rPr lang="en-US" dirty="0" smtClean="0"/>
              <a:t>Graphical </a:t>
            </a:r>
            <a:r>
              <a:rPr lang="en-US" dirty="0"/>
              <a:t>objects are interactive. </a:t>
            </a:r>
            <a:endParaRPr lang="en-US" dirty="0" smtClean="0"/>
          </a:p>
          <a:p>
            <a:pPr marL="285750" indent="-285750">
              <a:buFont typeface="Arial" panose="020B0604020202020204" pitchFamily="34" charset="0"/>
              <a:buChar char="•"/>
            </a:pPr>
            <a:r>
              <a:rPr lang="en-US" dirty="0" smtClean="0"/>
              <a:t>Charts </a:t>
            </a:r>
            <a:r>
              <a:rPr lang="en-US" dirty="0"/>
              <a:t>allows for single or multiple </a:t>
            </a:r>
            <a:r>
              <a:rPr lang="en-US" dirty="0" smtClean="0"/>
              <a:t>selections.</a:t>
            </a:r>
          </a:p>
          <a:p>
            <a:pPr marL="285750" indent="-285750">
              <a:buFont typeface="Arial" panose="020B0604020202020204" pitchFamily="34" charset="0"/>
              <a:buChar char="•"/>
            </a:pPr>
            <a:r>
              <a:rPr lang="en-US" dirty="0" smtClean="0"/>
              <a:t>Tabular </a:t>
            </a:r>
            <a:r>
              <a:rPr lang="en-US" dirty="0"/>
              <a:t>Report can be sorted by any column by clicking on the column header. </a:t>
            </a:r>
            <a:endParaRPr lang="en-US" dirty="0" smtClean="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990" y="5976518"/>
            <a:ext cx="2427706" cy="546352"/>
          </a:xfrm>
          <a:prstGeom prst="rect">
            <a:avLst/>
          </a:prstGeom>
        </p:spPr>
      </p:pic>
    </p:spTree>
    <p:extLst>
      <p:ext uri="{BB962C8B-B14F-4D97-AF65-F5344CB8AC3E}">
        <p14:creationId xmlns:p14="http://schemas.microsoft.com/office/powerpoint/2010/main" val="400786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Federal Data (</a:t>
            </a:r>
            <a:r>
              <a:rPr lang="en-US" dirty="0" smtClean="0">
                <a:hlinkClick r:id="rId2"/>
              </a:rPr>
              <a:t>Data.gov</a:t>
            </a:r>
            <a:r>
              <a:rPr lang="en-US" dirty="0" smtClean="0"/>
              <a:t>)</a:t>
            </a:r>
            <a:endParaRPr lang="en-US" dirty="0"/>
          </a:p>
        </p:txBody>
      </p:sp>
      <p:pic>
        <p:nvPicPr>
          <p:cNvPr id="5" name="Content Placeholder 4"/>
          <p:cNvPicPr>
            <a:picLocks noGrp="1" noChangeAspect="1"/>
          </p:cNvPicPr>
          <p:nvPr>
            <p:ph sz="half" idx="1"/>
          </p:nvPr>
        </p:nvPicPr>
        <p:blipFill>
          <a:blip r:embed="rId3"/>
          <a:stretch>
            <a:fillRect/>
          </a:stretch>
        </p:blipFill>
        <p:spPr>
          <a:xfrm>
            <a:off x="838200" y="2227510"/>
            <a:ext cx="5181600" cy="3547568"/>
          </a:xfrm>
          <a:prstGeom prst="rect">
            <a:avLst/>
          </a:prstGeom>
        </p:spPr>
      </p:pic>
      <p:sp>
        <p:nvSpPr>
          <p:cNvPr id="4" name="Content Placeholder 3"/>
          <p:cNvSpPr>
            <a:spLocks noGrp="1"/>
          </p:cNvSpPr>
          <p:nvPr>
            <p:ph sz="half" idx="2"/>
          </p:nvPr>
        </p:nvSpPr>
        <p:spPr/>
        <p:txBody>
          <a:bodyPr/>
          <a:lstStyle/>
          <a:p>
            <a:r>
              <a:rPr lang="en-US" dirty="0" smtClean="0"/>
              <a:t>Over 198,023 datasets</a:t>
            </a:r>
          </a:p>
          <a:p>
            <a:pPr lvl="1"/>
            <a:r>
              <a:rPr lang="en-US" dirty="0" smtClean="0"/>
              <a:t>13,857 state datasets</a:t>
            </a:r>
          </a:p>
          <a:p>
            <a:pPr lvl="1"/>
            <a:r>
              <a:rPr lang="en-US" dirty="0" smtClean="0"/>
              <a:t>7,907 local government</a:t>
            </a:r>
          </a:p>
          <a:p>
            <a:r>
              <a:rPr lang="en-US" dirty="0" smtClean="0"/>
              <a:t>It’s a catalog, not a repository</a:t>
            </a:r>
          </a:p>
          <a:p>
            <a:pPr lvl="1"/>
            <a:endParaRPr lang="en-US" dirty="0" smtClean="0"/>
          </a:p>
        </p:txBody>
      </p:sp>
    </p:spTree>
    <p:extLst>
      <p:ext uri="{BB962C8B-B14F-4D97-AF65-F5344CB8AC3E}">
        <p14:creationId xmlns:p14="http://schemas.microsoft.com/office/powerpoint/2010/main" val="53452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Data Refuge (</a:t>
            </a:r>
            <a:r>
              <a:rPr lang="en-US" dirty="0" smtClean="0">
                <a:hlinkClick r:id="rId2"/>
              </a:rPr>
              <a:t>DataRefuge.org</a:t>
            </a:r>
            <a:r>
              <a:rPr lang="en-US" dirty="0" smtClean="0"/>
              <a:t>)</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24052" y="1975104"/>
            <a:ext cx="4131138" cy="4131138"/>
          </a:xfrm>
        </p:spPr>
      </p:pic>
      <p:sp>
        <p:nvSpPr>
          <p:cNvPr id="4" name="Content Placeholder 3"/>
          <p:cNvSpPr>
            <a:spLocks noGrp="1"/>
          </p:cNvSpPr>
          <p:nvPr>
            <p:ph sz="half" idx="2"/>
          </p:nvPr>
        </p:nvSpPr>
        <p:spPr/>
        <p:txBody>
          <a:bodyPr>
            <a:normAutofit/>
          </a:bodyPr>
          <a:lstStyle/>
          <a:p>
            <a:r>
              <a:rPr lang="en-US" dirty="0" err="1">
                <a:hlinkClick r:id="rId4"/>
              </a:rPr>
              <a:t>DataRefuge</a:t>
            </a:r>
            <a:r>
              <a:rPr lang="en-US" dirty="0"/>
              <a:t> helps to build refuge for federal data and supports climate and environmental research and advocacy. We are committed to fact-based arguments. </a:t>
            </a:r>
            <a:r>
              <a:rPr lang="en-US" dirty="0" err="1"/>
              <a:t>DataRefuge</a:t>
            </a:r>
            <a:r>
              <a:rPr lang="en-US" dirty="0"/>
              <a:t> preserves the facts we need at a time of ongoing climate change. </a:t>
            </a:r>
          </a:p>
        </p:txBody>
      </p:sp>
    </p:spTree>
    <p:extLst>
      <p:ext uri="{BB962C8B-B14F-4D97-AF65-F5344CB8AC3E}">
        <p14:creationId xmlns:p14="http://schemas.microsoft.com/office/powerpoint/2010/main" val="97739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a:hlinkClick r:id="rId3"/>
          </p:cNvPr>
          <p:cNvPicPr preferRelativeResize="0"/>
          <p:nvPr/>
        </p:nvPicPr>
        <p:blipFill rotWithShape="1">
          <a:blip r:embed="rId4">
            <a:alphaModFix/>
          </a:blip>
          <a:srcRect r="874" b="32325"/>
          <a:stretch/>
        </p:blipFill>
        <p:spPr>
          <a:xfrm>
            <a:off x="30480" y="0"/>
            <a:ext cx="12085320" cy="6309360"/>
          </a:xfrm>
          <a:prstGeom prst="rect">
            <a:avLst/>
          </a:prstGeom>
          <a:noFill/>
          <a:ln>
            <a:noFill/>
          </a:ln>
        </p:spPr>
      </p:pic>
    </p:spTree>
    <p:extLst>
      <p:ext uri="{BB962C8B-B14F-4D97-AF65-F5344CB8AC3E}">
        <p14:creationId xmlns:p14="http://schemas.microsoft.com/office/powerpoint/2010/main" val="1831474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B7C34D941327144A8F92B6C734A5B25" ma:contentTypeVersion="6" ma:contentTypeDescription="Create a new document." ma:contentTypeScope="" ma:versionID="9ec7211138fc6604764d624ded54b5af">
  <xsd:schema xmlns:xsd="http://www.w3.org/2001/XMLSchema" xmlns:xs="http://www.w3.org/2001/XMLSchema" xmlns:p="http://schemas.microsoft.com/office/2006/metadata/properties" xmlns:ns1="http://schemas.microsoft.com/sharepoint/v3" xmlns:ns2="fd6b8e64-5135-495f-993d-3801340bb78a" xmlns:ns3="http://schemas.microsoft.com/sharepoint/v4" targetNamespace="http://schemas.microsoft.com/office/2006/metadata/properties" ma:root="true" ma:fieldsID="66eee4d15a3a3f624294551cb0b97188" ns1:_="" ns2:_="" ns3:_="">
    <xsd:import namespace="http://schemas.microsoft.com/sharepoint/v3"/>
    <xsd:import namespace="fd6b8e64-5135-495f-993d-3801340bb78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E-Mail Sender" ma:hidden="true" ma:internalName="EmailSender">
      <xsd:simpleType>
        <xsd:restriction base="dms:Note">
          <xsd:maxLength value="255"/>
        </xsd:restriction>
      </xsd:simpleType>
    </xsd:element>
    <xsd:element name="EmailTo" ma:index="12" nillable="true" ma:displayName="E-Mail To" ma:hidden="true" ma:internalName="EmailTo">
      <xsd:simpleType>
        <xsd:restriction base="dms:Note">
          <xsd:maxLength value="255"/>
        </xsd:restriction>
      </xsd:simpleType>
    </xsd:element>
    <xsd:element name="EmailCc" ma:index="13" nillable="true" ma:displayName="E-Mail Cc" ma:hidden="true" ma:internalName="EmailCc">
      <xsd:simpleType>
        <xsd:restriction base="dms:Note">
          <xsd:maxLength value="255"/>
        </xsd:restriction>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b8e64-5135-495f-993d-3801340bb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6"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_dlc_DocId xmlns="fd6b8e64-5135-495f-993d-3801340bb78a">ARADJU2PS7MR-31-495</_dlc_DocId>
    <_dlc_DocIdUrl xmlns="fd6b8e64-5135-495f-993d-3801340bb78a">
      <Url>https://watech.sp.wa.gov/ocio/OD/_layouts/15/DocIdRedir.aspx?ID=ARADJU2PS7MR-31-495</Url>
      <Description>ARADJU2PS7MR-31-495</Description>
    </_dlc_DocIdUrl>
  </documentManagement>
</p:properties>
</file>

<file path=customXml/itemProps1.xml><?xml version="1.0" encoding="utf-8"?>
<ds:datastoreItem xmlns:ds="http://schemas.openxmlformats.org/officeDocument/2006/customXml" ds:itemID="{EDDC1985-9967-4F0A-AC92-4D5AAE4A6466}">
  <ds:schemaRefs>
    <ds:schemaRef ds:uri="http://schemas.microsoft.com/sharepoint/v3/contenttype/forms"/>
  </ds:schemaRefs>
</ds:datastoreItem>
</file>

<file path=customXml/itemProps2.xml><?xml version="1.0" encoding="utf-8"?>
<ds:datastoreItem xmlns:ds="http://schemas.openxmlformats.org/officeDocument/2006/customXml" ds:itemID="{E10D3181-BE0D-48FD-9D12-AC7F6F59ECEE}">
  <ds:schemaRefs>
    <ds:schemaRef ds:uri="http://schemas.microsoft.com/sharepoint/events"/>
  </ds:schemaRefs>
</ds:datastoreItem>
</file>

<file path=customXml/itemProps3.xml><?xml version="1.0" encoding="utf-8"?>
<ds:datastoreItem xmlns:ds="http://schemas.openxmlformats.org/officeDocument/2006/customXml" ds:itemID="{32FF13BB-8B20-467A-BAC1-7246BCB29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6b8e64-5135-495f-993d-3801340bb78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0E56CE1-20AB-4B7E-B2CD-F847D3613667}">
  <ds:schemaRef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d6b8e64-5135-495f-993d-3801340bb7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460</TotalTime>
  <Words>1943</Words>
  <Application>Microsoft Office PowerPoint</Application>
  <PresentationFormat>Widescreen</PresentationFormat>
  <Paragraphs>180</Paragraphs>
  <Slides>28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Helvetica</vt:lpstr>
      <vt:lpstr>Times New Roman</vt:lpstr>
      <vt:lpstr>Verdana</vt:lpstr>
      <vt:lpstr>Office Theme</vt:lpstr>
      <vt:lpstr>Open Data</vt:lpstr>
      <vt:lpstr>Open Data – What is it?</vt:lpstr>
      <vt:lpstr>The harder question: What isn’t it?</vt:lpstr>
      <vt:lpstr>Examples – Licensing tables (Data.wa.gov)</vt:lpstr>
      <vt:lpstr>Examples – Mapping layers (Geo.wa.gov)</vt:lpstr>
      <vt:lpstr>Examples – Open Checkbook (Fiscal.wa.gov)</vt:lpstr>
      <vt:lpstr>Examples – Federal Data (Data.gov)</vt:lpstr>
      <vt:lpstr>Examples – Data Refuge (DataRefuge.org)</vt:lpstr>
      <vt:lpstr>PowerPoint Presentation</vt:lpstr>
      <vt:lpstr>Some states centralize, WA collaborates</vt:lpstr>
      <vt:lpstr>Users of Public Data – Civic Technologists</vt:lpstr>
      <vt:lpstr>Users of Public Data – Commercial Developers</vt:lpstr>
      <vt:lpstr>Users of Public Data – Other Agencies</vt:lpstr>
      <vt:lpstr>Users of Public Data - Others</vt:lpstr>
      <vt:lpstr>Legal Basis for (state) Open Data in WA</vt:lpstr>
      <vt:lpstr>Benefits to Agencies</vt:lpstr>
      <vt:lpstr>Constraints on Open Data</vt:lpstr>
      <vt:lpstr>The Conundrum of Open Licenses</vt:lpstr>
      <vt:lpstr>The Cornucopia of Open Licenses</vt:lpstr>
      <vt:lpstr>Field Guide to Open data licenses – part 1</vt:lpstr>
      <vt:lpstr>Field Guide to Open data licenses – part 2</vt:lpstr>
      <vt:lpstr>The Not-Quite-Open Licenses</vt:lpstr>
      <vt:lpstr>The Not-Quite-Open Licenses</vt:lpstr>
      <vt:lpstr>The Not-Quite-Open Licenses</vt:lpstr>
      <vt:lpstr>Specific Data Sharing Agreements / Licenses</vt:lpstr>
      <vt:lpstr>Crowdsourced data mapping</vt:lpstr>
      <vt:lpstr>Open Data</vt:lpstr>
      <vt:lpstr>Open Data – What is it?</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dc:title>
  <dc:creator>Saunders, Will (WaTech)</dc:creator>
  <cp:lastModifiedBy>Saunders, Will (WaTech)</cp:lastModifiedBy>
  <cp:revision>29</cp:revision>
  <dcterms:created xsi:type="dcterms:W3CDTF">2017-11-06T18:27:45Z</dcterms:created>
  <dcterms:modified xsi:type="dcterms:W3CDTF">2017-11-07T22:22:28Z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0x0101004B7C34D941327144A8F92B6C734A5B25</vt:lpwstr>
  </property>
  <property fmtid="{D5CDD505-2E9C-101B-9397-08002B2CF9AE}" pid="3" name="_dlc_DocIdItemGuid">
    <vt:lpwstr>d62ba0e3-6b6c-40dd-a8b9-d6b8c93755c5</vt:lpwstr>
  </property>
</Properties>
</file>