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3" r:id="rId106"/>
    <p:sldMasterId id="2147483965" r:id="rId107"/>
    <p:sldMasterId id="2147483967" r:id="rId108"/>
    <p:sldMasterId id="2147483969" r:id="rId109"/>
    <p:sldMasterId id="2147483971" r:id="rId110"/>
    <p:sldMasterId id="2147483973" r:id="rId111"/>
    <p:sldMasterId id="2147483975" r:id="rId112"/>
    <p:sldMasterId id="2147483977" r:id="rId113"/>
    <p:sldMasterId id="2147483979" r:id="rId114"/>
    <p:sldMasterId id="2147483981" r:id="rId115"/>
    <p:sldMasterId id="2147483983" r:id="rId116"/>
    <p:sldMasterId id="2147483985" r:id="rId117"/>
    <p:sldMasterId id="2147483987" r:id="rId118"/>
    <p:sldMasterId id="2147483989" r:id="rId119"/>
    <p:sldMasterId id="2147484035" r:id="rId120"/>
    <p:sldMasterId id="2147484047" r:id="rId121"/>
  </p:sldMasterIdLst>
  <p:notesMasterIdLst>
    <p:notesMasterId r:id="rId148"/>
  </p:notesMasterIdLst>
  <p:handoutMasterIdLst>
    <p:handoutMasterId r:id="rId149"/>
  </p:handoutMasterIdLst>
  <p:sldIdLst>
    <p:sldId id="256" r:id="rId122"/>
    <p:sldId id="658" r:id="rId123"/>
    <p:sldId id="360" r:id="rId124"/>
    <p:sldId id="657" r:id="rId125"/>
    <p:sldId id="826" r:id="rId126"/>
    <p:sldId id="838" r:id="rId127"/>
    <p:sldId id="839" r:id="rId128"/>
    <p:sldId id="840" r:id="rId129"/>
    <p:sldId id="841" r:id="rId130"/>
    <p:sldId id="842" r:id="rId131"/>
    <p:sldId id="843" r:id="rId132"/>
    <p:sldId id="844" r:id="rId133"/>
    <p:sldId id="845" r:id="rId134"/>
    <p:sldId id="846" r:id="rId135"/>
    <p:sldId id="847" r:id="rId136"/>
    <p:sldId id="848" r:id="rId137"/>
    <p:sldId id="849" r:id="rId138"/>
    <p:sldId id="824" r:id="rId139"/>
    <p:sldId id="837" r:id="rId140"/>
    <p:sldId id="836" r:id="rId141"/>
    <p:sldId id="257" r:id="rId142"/>
    <p:sldId id="259" r:id="rId143"/>
    <p:sldId id="267" r:id="rId144"/>
    <p:sldId id="268" r:id="rId145"/>
    <p:sldId id="260" r:id="rId146"/>
    <p:sldId id="387" r:id="rId1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1E"/>
    <a:srgbClr val="336633"/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660"/>
  </p:normalViewPr>
  <p:slideViewPr>
    <p:cSldViewPr>
      <p:cViewPr varScale="1">
        <p:scale>
          <a:sx n="55" d="100"/>
          <a:sy n="55" d="100"/>
        </p:scale>
        <p:origin x="1688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17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7.xml"/><Relationship Id="rId149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34" Type="http://schemas.openxmlformats.org/officeDocument/2006/relationships/slide" Target="slides/slide13.xml"/><Relationship Id="rId139" Type="http://schemas.openxmlformats.org/officeDocument/2006/relationships/slide" Target="slides/slide18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presProps" Target="pres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24" Type="http://schemas.openxmlformats.org/officeDocument/2006/relationships/slide" Target="slides/slide3.xml"/><Relationship Id="rId129" Type="http://schemas.openxmlformats.org/officeDocument/2006/relationships/slide" Target="slides/slide8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19.xml"/><Relationship Id="rId145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9.xml"/><Relationship Id="rId135" Type="http://schemas.openxmlformats.org/officeDocument/2006/relationships/slide" Target="slides/slide14.xml"/><Relationship Id="rId151" Type="http://schemas.openxmlformats.org/officeDocument/2006/relationships/viewProps" Target="view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Master" Target="slideMasters/slideMaster16.xml"/><Relationship Id="rId125" Type="http://schemas.openxmlformats.org/officeDocument/2006/relationships/slide" Target="slides/slide4.xml"/><Relationship Id="rId141" Type="http://schemas.openxmlformats.org/officeDocument/2006/relationships/slide" Target="slides/slide20.xml"/><Relationship Id="rId146" Type="http://schemas.openxmlformats.org/officeDocument/2006/relationships/slide" Target="slides/slide25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0.xml"/><Relationship Id="rId136" Type="http://schemas.openxmlformats.org/officeDocument/2006/relationships/slide" Target="slides/slide1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26" Type="http://schemas.openxmlformats.org/officeDocument/2006/relationships/slide" Target="slides/slide5.xml"/><Relationship Id="rId147" Type="http://schemas.openxmlformats.org/officeDocument/2006/relationships/slide" Target="slides/slide26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Master" Target="slideMasters/slideMaster17.xml"/><Relationship Id="rId142" Type="http://schemas.openxmlformats.org/officeDocument/2006/relationships/slide" Target="slides/slide2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2.xml"/><Relationship Id="rId137" Type="http://schemas.openxmlformats.org/officeDocument/2006/relationships/slide" Target="slides/slide16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7.xml"/><Relationship Id="rId132" Type="http://schemas.openxmlformats.org/officeDocument/2006/relationships/slide" Target="slides/slide11.xml"/><Relationship Id="rId153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27" Type="http://schemas.openxmlformats.org/officeDocument/2006/relationships/slide" Target="slides/slide6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.xml"/><Relationship Id="rId143" Type="http://schemas.openxmlformats.org/officeDocument/2006/relationships/slide" Target="slides/slide22.xml"/><Relationship Id="rId148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slide" Target="slides/slide12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2.xml"/><Relationship Id="rId144" Type="http://schemas.openxmlformats.org/officeDocument/2006/relationships/slide" Target="slides/slide23.xml"/><Relationship Id="rId90" Type="http://schemas.openxmlformats.org/officeDocument/2006/relationships/customXml" Target="../customXml/item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0FB09-0BF1-44B4-858A-77EB2FAB558D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97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9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80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39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erce.wa.gov/" TargetMode="External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hyperlink" Target="https://twitter.com/WaStateCommerce" TargetMode="External"/><Relationship Id="rId1" Type="http://schemas.openxmlformats.org/officeDocument/2006/relationships/slideMaster" Target="../slideMasters/slideMaster16.xml"/><Relationship Id="rId6" Type="http://schemas.openxmlformats.org/officeDocument/2006/relationships/hyperlink" Target="https://www.linkedin.com/company/893804" TargetMode="External"/><Relationship Id="rId5" Type="http://schemas.openxmlformats.org/officeDocument/2006/relationships/image" Target="../media/image14.emf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16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erce.wa.gov/" TargetMode="External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hyperlink" Target="https://twitter.com/WaStateCommerce" TargetMode="External"/><Relationship Id="rId1" Type="http://schemas.openxmlformats.org/officeDocument/2006/relationships/slideMaster" Target="../slideMasters/slideMaster16.xml"/><Relationship Id="rId6" Type="http://schemas.openxmlformats.org/officeDocument/2006/relationships/hyperlink" Target="https://www.linkedin.com/company/893804" TargetMode="External"/><Relationship Id="rId5" Type="http://schemas.openxmlformats.org/officeDocument/2006/relationships/image" Target="../media/image14.emf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1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 flipV="1">
            <a:off x="6172200" y="-2"/>
            <a:ext cx="2628900" cy="68580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2" y="5187893"/>
            <a:ext cx="4822508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2" y="5562028"/>
            <a:ext cx="4822508" cy="343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6091578"/>
            <a:ext cx="4822508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XX/XX/2019 (date goes here)</a:t>
            </a:r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1788" y="805225"/>
            <a:ext cx="1609725" cy="2523273"/>
          </a:xfrm>
          <a:prstGeom prst="rect">
            <a:avLst/>
          </a:prstGeom>
        </p:spPr>
      </p:pic>
      <p:cxnSp>
        <p:nvCxnSpPr>
          <p:cNvPr id="48" name="Straight Connector 47"/>
          <p:cNvCxnSpPr/>
          <p:nvPr userDrawn="1"/>
        </p:nvCxnSpPr>
        <p:spPr>
          <a:xfrm>
            <a:off x="431006" y="5065599"/>
            <a:ext cx="14144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6712" y="454090"/>
            <a:ext cx="5228273" cy="3470210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2" y="4056799"/>
            <a:ext cx="5228273" cy="8865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add subtitle (28)</a:t>
            </a:r>
          </a:p>
        </p:txBody>
      </p:sp>
    </p:spTree>
    <p:extLst>
      <p:ext uri="{BB962C8B-B14F-4D97-AF65-F5344CB8AC3E}">
        <p14:creationId xmlns:p14="http://schemas.microsoft.com/office/powerpoint/2010/main" val="331819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ngthening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090" y="2470904"/>
            <a:ext cx="991688" cy="5468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96134" y="5344935"/>
            <a:ext cx="1663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Crime Victims &amp; Public Safety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4308" y="3171099"/>
            <a:ext cx="1684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Business Assistance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88554" y="5344934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Planning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99073" y="3171099"/>
            <a:ext cx="17812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Infrastructure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389980" y="5344934"/>
            <a:ext cx="2242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Facilities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0981" y="3171100"/>
            <a:ext cx="16273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Housing</a:t>
            </a:r>
          </a:p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homelessness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8108" y="3171099"/>
            <a:ext cx="9156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</a:rPr>
              <a:t>ENERGY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41311" y="5344934"/>
            <a:ext cx="1663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en-US" sz="1350" b="1" kern="1200" cap="all" baseline="0" dirty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Services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143" y="4199824"/>
            <a:ext cx="870750" cy="945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0745" y="4174092"/>
            <a:ext cx="1238400" cy="971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00565" y="1821136"/>
            <a:ext cx="832050" cy="119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67443" y="2039870"/>
            <a:ext cx="536963" cy="977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10939" y="4251292"/>
            <a:ext cx="633713" cy="89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93293" y="4141924"/>
            <a:ext cx="885263" cy="10036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28651" y="750877"/>
            <a:ext cx="54312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3300" baseline="0" dirty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33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45140" y="2124090"/>
            <a:ext cx="1139063" cy="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247899"/>
            <a:ext cx="7886700" cy="2314576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 goes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316702"/>
            <a:ext cx="9144000" cy="541298"/>
            <a:chOff x="0" y="6321028"/>
            <a:chExt cx="12192000" cy="541298"/>
          </a:xfrm>
        </p:grpSpPr>
        <p:sp>
          <p:nvSpPr>
            <p:cNvPr id="18" name="Rectangle 1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86134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81940"/>
            <a:ext cx="7886700" cy="1218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23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81940"/>
            <a:ext cx="7886700" cy="1218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633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81940"/>
            <a:ext cx="7886700" cy="1218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43459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3354705" y="1825625"/>
            <a:ext cx="243459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6080760" y="1825625"/>
            <a:ext cx="243459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54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3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70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81940"/>
            <a:ext cx="7886700" cy="1218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749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696504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002058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5345816"/>
            <a:ext cx="282457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651472"/>
            <a:ext cx="282457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XXX.XXX.XXXX</a:t>
            </a:r>
          </a:p>
        </p:txBody>
      </p:sp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3281" y="2707495"/>
            <a:ext cx="215156" cy="290000"/>
          </a:xfrm>
          <a:prstGeom prst="rect">
            <a:avLst/>
          </a:prstGeom>
        </p:spPr>
      </p:pic>
      <p:pic>
        <p:nvPicPr>
          <p:cNvPr id="16" name="Picture 15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2966" y="2707495"/>
            <a:ext cx="215156" cy="29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03598" y="2707495"/>
            <a:ext cx="207985" cy="290000"/>
          </a:xfrm>
          <a:prstGeom prst="rect">
            <a:avLst/>
          </a:prstGeom>
        </p:spPr>
      </p:pic>
      <p:sp>
        <p:nvSpPr>
          <p:cNvPr id="18" name="TextBox 17">
            <a:hlinkClick r:id="rId8"/>
          </p:cNvPr>
          <p:cNvSpPr txBox="1"/>
          <p:nvPr userDrawn="1"/>
        </p:nvSpPr>
        <p:spPr>
          <a:xfrm>
            <a:off x="5462008" y="2707508"/>
            <a:ext cx="1643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www.commerce.wa.gov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671896"/>
            <a:ext cx="9144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62008" y="929635"/>
            <a:ext cx="2749574" cy="105477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40215" y="1026608"/>
            <a:ext cx="4288377" cy="3470210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/>
              <a:t>Type a thank you message here</a:t>
            </a:r>
          </a:p>
        </p:txBody>
      </p:sp>
    </p:spTree>
    <p:extLst>
      <p:ext uri="{BB962C8B-B14F-4D97-AF65-F5344CB8AC3E}">
        <p14:creationId xmlns:p14="http://schemas.microsoft.com/office/powerpoint/2010/main" val="77103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3281" y="2707495"/>
            <a:ext cx="215156" cy="290000"/>
          </a:xfrm>
          <a:prstGeom prst="rect">
            <a:avLst/>
          </a:prstGeom>
        </p:spPr>
      </p:pic>
      <p:pic>
        <p:nvPicPr>
          <p:cNvPr id="16" name="Picture 15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2966" y="2707495"/>
            <a:ext cx="215156" cy="29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03598" y="2707495"/>
            <a:ext cx="207985" cy="290000"/>
          </a:xfrm>
          <a:prstGeom prst="rect">
            <a:avLst/>
          </a:prstGeom>
        </p:spPr>
      </p:pic>
      <p:sp>
        <p:nvSpPr>
          <p:cNvPr id="18" name="TextBox 17">
            <a:hlinkClick r:id="rId8"/>
          </p:cNvPr>
          <p:cNvSpPr txBox="1"/>
          <p:nvPr userDrawn="1"/>
        </p:nvSpPr>
        <p:spPr>
          <a:xfrm>
            <a:off x="5462008" y="2707508"/>
            <a:ext cx="1643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www.commerce.wa.gov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671896"/>
            <a:ext cx="9144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62008" y="929635"/>
            <a:ext cx="2749574" cy="1054771"/>
          </a:xfrm>
          <a:prstGeom prst="rect">
            <a:avLst/>
          </a:prstGeom>
        </p:spPr>
      </p:pic>
      <p:sp>
        <p:nvSpPr>
          <p:cNvPr id="29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733497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039051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358398"/>
            <a:ext cx="2752725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688465"/>
            <a:ext cx="2752726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XXX.XXX.XXXX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85365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690919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034676"/>
            <a:ext cx="2752725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4340333"/>
            <a:ext cx="2752726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XXX.XXX.XXXX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5041014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Name goes here</a:t>
            </a:r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5346568"/>
            <a:ext cx="2752725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5690326"/>
            <a:ext cx="2752725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email here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23888" y="5995982"/>
            <a:ext cx="2752726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cap="none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XXX.XXX.XXXX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3888" y="539177"/>
            <a:ext cx="437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Abril Fatface" panose="02000503000000020003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0183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7720"/>
            <a:ext cx="6394862" cy="838200"/>
          </a:xfrm>
        </p:spPr>
        <p:txBody>
          <a:bodyPr/>
          <a:lstStyle>
            <a:lvl1pPr algn="l"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1476"/>
            <a:ext cx="7772400" cy="4903124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345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91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C93A5DF-1B71-45EE-9F55-BFB2AFF47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81940"/>
            <a:ext cx="7886700" cy="12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 (28)</a:t>
            </a:r>
          </a:p>
          <a:p>
            <a:pPr lvl="1"/>
            <a:r>
              <a:rPr lang="en-US" dirty="0"/>
              <a:t>Second level (24)</a:t>
            </a:r>
          </a:p>
          <a:p>
            <a:pPr lvl="2"/>
            <a:r>
              <a:rPr lang="en-US" dirty="0"/>
              <a:t>Third level (20)</a:t>
            </a:r>
          </a:p>
          <a:p>
            <a:pPr lvl="3"/>
            <a:r>
              <a:rPr lang="en-US" dirty="0"/>
              <a:t>Fourth level (18)</a:t>
            </a:r>
          </a:p>
          <a:p>
            <a:pPr lvl="4"/>
            <a:r>
              <a:rPr lang="en-US" dirty="0"/>
              <a:t>Fifth level (18)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16702"/>
            <a:ext cx="9144000" cy="541298"/>
            <a:chOff x="0" y="6321028"/>
            <a:chExt cx="12192000" cy="541298"/>
          </a:xfrm>
        </p:grpSpPr>
        <p:sp>
          <p:nvSpPr>
            <p:cNvPr id="8" name="Rectangle 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564357" y="6493524"/>
            <a:ext cx="3140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cap="all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900" b="1" cap="all" baseline="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9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580198" y="646162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05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0" y="1566038"/>
            <a:ext cx="78867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W_PPTbkgrd_circlessec02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14928"/>
          <a:stretch>
            <a:fillRect/>
          </a:stretch>
        </p:blipFill>
        <p:spPr bwMode="auto">
          <a:xfrm>
            <a:off x="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Box 5"/>
          <p:cNvSpPr txBox="1">
            <a:spLocks noChangeArrowheads="1"/>
          </p:cNvSpPr>
          <p:nvPr userDrawn="1"/>
        </p:nvSpPr>
        <p:spPr bwMode="auto">
          <a:xfrm>
            <a:off x="5951935" y="6383338"/>
            <a:ext cx="266700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itchFamily="18" charset="0"/>
                <a:ea typeface="ヒラギノ角ゴ Pro W3" pitchFamily="-97" charset="-128"/>
              </a:defRPr>
            </a:lvl9pPr>
          </a:lstStyle>
          <a:p>
            <a:pPr algn="r" eaLnBrk="1" hangingPunct="1">
              <a:defRPr/>
            </a:pPr>
            <a:r>
              <a:rPr lang="en-US" sz="975" b="1">
                <a:latin typeface="Arial" charset="0"/>
                <a:cs typeface="Arial" charset="0"/>
              </a:rPr>
              <a:t>Blue Wing Services</a:t>
            </a:r>
          </a:p>
        </p:txBody>
      </p:sp>
      <p:grpSp>
        <p:nvGrpSpPr>
          <p:cNvPr id="1030" name="Group 2"/>
          <p:cNvGrpSpPr>
            <a:grpSpLocks/>
          </p:cNvGrpSpPr>
          <p:nvPr userDrawn="1"/>
        </p:nvGrpSpPr>
        <p:grpSpPr bwMode="auto">
          <a:xfrm flipV="1">
            <a:off x="2207419" y="6477001"/>
            <a:ext cx="5042297" cy="111125"/>
            <a:chOff x="1080" y="14331"/>
            <a:chExt cx="10080" cy="140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 flipV="1">
              <a:off x="1080" y="14397"/>
              <a:ext cx="10080" cy="74"/>
            </a:xfrm>
            <a:prstGeom prst="rect">
              <a:avLst/>
            </a:prstGeom>
            <a:solidFill>
              <a:srgbClr val="00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500"/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080" y="14331"/>
              <a:ext cx="10080" cy="72"/>
            </a:xfrm>
            <a:prstGeom prst="rect">
              <a:avLst/>
            </a:prstGeom>
            <a:solidFill>
              <a:srgbClr val="93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500"/>
            </a:p>
          </p:txBody>
        </p:sp>
      </p:grp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89806" r="62498" b="6786"/>
          <a:stretch>
            <a:fillRect/>
          </a:stretch>
        </p:blipFill>
        <p:spPr bwMode="auto">
          <a:xfrm>
            <a:off x="457200" y="6357938"/>
            <a:ext cx="175021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2"/>
          <p:cNvGrpSpPr>
            <a:grpSpLocks/>
          </p:cNvGrpSpPr>
          <p:nvPr userDrawn="1"/>
        </p:nvGrpSpPr>
        <p:grpSpPr bwMode="auto">
          <a:xfrm flipV="1">
            <a:off x="457200" y="1109664"/>
            <a:ext cx="8092679" cy="111125"/>
            <a:chOff x="1080" y="14331"/>
            <a:chExt cx="10080" cy="14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 flipV="1">
              <a:off x="1080" y="14397"/>
              <a:ext cx="10080" cy="74"/>
            </a:xfrm>
            <a:prstGeom prst="rect">
              <a:avLst/>
            </a:prstGeom>
            <a:solidFill>
              <a:srgbClr val="00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500"/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080" y="14331"/>
              <a:ext cx="10080" cy="72"/>
            </a:xfrm>
            <a:prstGeom prst="rect">
              <a:avLst/>
            </a:prstGeom>
            <a:solidFill>
              <a:srgbClr val="93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itchFamily="18" charset="0"/>
                  <a:ea typeface="ヒラギノ角ゴ Pro W3" pitchFamily="-97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8109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  <a:ea typeface="+mj-ea"/>
          <a:cs typeface="M 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  <a:ea typeface="Osaka" pitchFamily="34" charset="-128"/>
          <a:cs typeface="M 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  <a:ea typeface="Osaka" pitchFamily="34" charset="-128"/>
          <a:cs typeface="M 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  <a:ea typeface="Osaka" pitchFamily="34" charset="-128"/>
          <a:cs typeface="M 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charset="0"/>
          <a:ea typeface="Osaka" pitchFamily="34" charset="-128"/>
          <a:cs typeface="M Arial"/>
        </a:defRPr>
      </a:lvl5pPr>
      <a:lvl6pPr marL="342900" algn="r" rtl="0" fontAlgn="base">
        <a:spcBef>
          <a:spcPct val="0"/>
        </a:spcBef>
        <a:spcAft>
          <a:spcPct val="0"/>
        </a:spcAft>
        <a:defRPr sz="1500" b="1">
          <a:solidFill>
            <a:srgbClr val="4E8ABE"/>
          </a:solidFill>
          <a:latin typeface="Tahoma" pitchFamily="34" charset="0"/>
          <a:ea typeface="Osaka" pitchFamily="34" charset="-128"/>
          <a:cs typeface="Osaka" pitchFamily="34" charset="-128"/>
        </a:defRPr>
      </a:lvl6pPr>
      <a:lvl7pPr marL="685800" algn="r" rtl="0" fontAlgn="base">
        <a:spcBef>
          <a:spcPct val="0"/>
        </a:spcBef>
        <a:spcAft>
          <a:spcPct val="0"/>
        </a:spcAft>
        <a:defRPr sz="1500" b="1">
          <a:solidFill>
            <a:srgbClr val="4E8ABE"/>
          </a:solidFill>
          <a:latin typeface="Tahoma" pitchFamily="34" charset="0"/>
          <a:ea typeface="Osaka" pitchFamily="34" charset="-128"/>
          <a:cs typeface="Osaka" pitchFamily="34" charset="-128"/>
        </a:defRPr>
      </a:lvl7pPr>
      <a:lvl8pPr marL="1028700" algn="r" rtl="0" fontAlgn="base">
        <a:spcBef>
          <a:spcPct val="0"/>
        </a:spcBef>
        <a:spcAft>
          <a:spcPct val="0"/>
        </a:spcAft>
        <a:defRPr sz="1500" b="1">
          <a:solidFill>
            <a:srgbClr val="4E8ABE"/>
          </a:solidFill>
          <a:latin typeface="Tahoma" pitchFamily="34" charset="0"/>
          <a:ea typeface="Osaka" pitchFamily="34" charset="-128"/>
          <a:cs typeface="Osaka" pitchFamily="34" charset="-128"/>
        </a:defRPr>
      </a:lvl8pPr>
      <a:lvl9pPr marL="1371600" algn="r" rtl="0" fontAlgn="base">
        <a:spcBef>
          <a:spcPct val="0"/>
        </a:spcBef>
        <a:spcAft>
          <a:spcPct val="0"/>
        </a:spcAft>
        <a:defRPr sz="1500" b="1">
          <a:solidFill>
            <a:srgbClr val="4E8ABE"/>
          </a:solidFill>
          <a:latin typeface="Tahoma" pitchFamily="34" charset="0"/>
          <a:ea typeface="Osaka" pitchFamily="34" charset="-128"/>
          <a:cs typeface="Osaka" pitchFamily="34" charset="-128"/>
        </a:defRPr>
      </a:lvl9pPr>
    </p:titleStyle>
    <p:bodyStyle>
      <a:lvl1pPr marL="171450" indent="-171450" algn="l" rtl="0" eaLnBrk="0" fontAlgn="base" hangingPunct="0">
        <a:lnSpc>
          <a:spcPts val="2400"/>
        </a:lnSpc>
        <a:spcBef>
          <a:spcPct val="20000"/>
        </a:spcBef>
        <a:spcAft>
          <a:spcPct val="25000"/>
        </a:spcAft>
        <a:buClr>
          <a:srgbClr val="4E8ABE"/>
        </a:buClr>
        <a:buFont typeface="Wingdings" panose="05000000000000000000" pitchFamily="2" charset="2"/>
        <a:buChar char="§"/>
        <a:defRPr sz="1650">
          <a:solidFill>
            <a:schemeClr val="tx1"/>
          </a:solidFill>
          <a:latin typeface="Arial"/>
          <a:ea typeface="+mn-ea"/>
          <a:cs typeface="Arial"/>
        </a:defRPr>
      </a:lvl1pPr>
      <a:lvl2pPr marL="476250" indent="-180975" algn="l" rtl="0" eaLnBrk="0" fontAlgn="base" hangingPunct="0">
        <a:spcBef>
          <a:spcPct val="20000"/>
        </a:spcBef>
        <a:spcAft>
          <a:spcPct val="0"/>
        </a:spcAft>
        <a:buClr>
          <a:srgbClr val="4E8ABE"/>
        </a:buClr>
        <a:buChar char="»"/>
        <a:defRPr sz="15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Verdana" pitchFamily="34" charset="0"/>
          <a:ea typeface="+mn-ea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Verdana" pitchFamily="34" charset="0"/>
          <a:ea typeface="+mn-ea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Verdana" pitchFamily="34" charset="0"/>
          <a:ea typeface="+mn-ea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1050">
          <a:solidFill>
            <a:schemeClr val="tx1"/>
          </a:solidFill>
          <a:latin typeface="Verdana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>
                <a:solidFill>
                  <a:schemeClr val="tx1"/>
                </a:solidFill>
              </a:rPr>
              <a:t>SIEC Meeting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Thursday, June 18, 2020</a:t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6787B-849F-4268-992A-29AE617D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97" y="1800225"/>
            <a:ext cx="6172200" cy="3822198"/>
          </a:xfrm>
          <a:prstGeom prst="rect">
            <a:avLst/>
          </a:prstGeom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1E1E1B36-C6E4-41A1-8A7C-D73487CBB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3124323"/>
            <a:ext cx="14168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8ABE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FFFF00"/>
                </a:solidFill>
                <a:ea typeface="ヒラギノ角ゴ Pro W3" pitchFamily="-97" charset="-128"/>
              </a:rPr>
              <a:t>Mt. Octopus</a:t>
            </a:r>
          </a:p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srgbClr val="FFFF00"/>
              </a:solidFill>
              <a:ea typeface="ヒラギノ角ゴ Pro W3" pitchFamily="-97" charset="-128"/>
            </a:endParaRPr>
          </a:p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900" dirty="0">
                <a:solidFill>
                  <a:srgbClr val="FFFF00"/>
                </a:solidFill>
                <a:ea typeface="ヒラギノ角ゴ Pro W3" pitchFamily="-97" charset="-128"/>
              </a:rPr>
              <a:t>2318 feet AMSL</a:t>
            </a:r>
            <a:endParaRPr lang="en-US" altLang="en-US" sz="1200" dirty="0">
              <a:solidFill>
                <a:srgbClr val="FFFF00"/>
              </a:solidFill>
              <a:ea typeface="ヒラギノ角ゴ Pro W3" pitchFamily="-97" charset="-128"/>
            </a:endParaRPr>
          </a:p>
        </p:txBody>
      </p:sp>
      <p:cxnSp>
        <p:nvCxnSpPr>
          <p:cNvPr id="8197" name="Straight Arrow Connector 5">
            <a:extLst>
              <a:ext uri="{FF2B5EF4-FFF2-40B4-BE49-F238E27FC236}">
                <a16:creationId xmlns:a16="http://schemas.microsoft.com/office/drawing/2014/main" id="{DC5CC403-FF12-4ADA-9709-DC70678CF4C9}"/>
              </a:ext>
            </a:extLst>
          </p:cNvPr>
          <p:cNvCxnSpPr>
            <a:cxnSpLocks noChangeShapeType="1"/>
            <a:stCxn id="8196" idx="1"/>
          </p:cNvCxnSpPr>
          <p:nvPr/>
        </p:nvCxnSpPr>
        <p:spPr bwMode="auto">
          <a:xfrm flipH="1">
            <a:off x="3803074" y="3424405"/>
            <a:ext cx="1049914" cy="135031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E20E53A3-9DA9-4A08-AC59-0AD44442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31346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8D636-787D-4D71-8F04-CE69568E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815219"/>
            <a:ext cx="6172200" cy="3822198"/>
          </a:xfrm>
          <a:prstGeom prst="rect">
            <a:avLst/>
          </a:prstGeom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1E1E1B36-C6E4-41A1-8A7C-D73487CBB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3124323"/>
            <a:ext cx="14168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8ABE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Osaka" pitchFamily="-97" charset="-128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FFFF00"/>
                </a:solidFill>
                <a:ea typeface="ヒラギノ角ゴ Pro W3" pitchFamily="-97" charset="-128"/>
              </a:rPr>
              <a:t>Olympic Corrections Center</a:t>
            </a:r>
          </a:p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900" dirty="0">
              <a:solidFill>
                <a:srgbClr val="FFFF00"/>
              </a:solidFill>
              <a:ea typeface="ヒラギノ角ゴ Pro W3" pitchFamily="-97" charset="-128"/>
            </a:endParaRPr>
          </a:p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900" dirty="0">
                <a:solidFill>
                  <a:srgbClr val="FFFF00"/>
                </a:solidFill>
                <a:ea typeface="ヒラギノ角ゴ Pro W3" pitchFamily="-97" charset="-128"/>
              </a:rPr>
              <a:t>721.8 feet AMSL</a:t>
            </a:r>
            <a:endParaRPr lang="en-US" altLang="en-US" sz="1200" dirty="0">
              <a:solidFill>
                <a:srgbClr val="FFFF00"/>
              </a:solidFill>
              <a:ea typeface="ヒラギノ角ゴ Pro W3" pitchFamily="-97" charset="-128"/>
            </a:endParaRPr>
          </a:p>
        </p:txBody>
      </p:sp>
      <p:cxnSp>
        <p:nvCxnSpPr>
          <p:cNvPr id="8197" name="Straight Arrow Connector 5">
            <a:extLst>
              <a:ext uri="{FF2B5EF4-FFF2-40B4-BE49-F238E27FC236}">
                <a16:creationId xmlns:a16="http://schemas.microsoft.com/office/drawing/2014/main" id="{DC5CC403-FF12-4ADA-9709-DC70678CF4C9}"/>
              </a:ext>
            </a:extLst>
          </p:cNvPr>
          <p:cNvCxnSpPr>
            <a:cxnSpLocks noChangeShapeType="1"/>
            <a:stCxn id="8196" idx="1"/>
          </p:cNvCxnSpPr>
          <p:nvPr/>
        </p:nvCxnSpPr>
        <p:spPr bwMode="auto">
          <a:xfrm flipH="1" flipV="1">
            <a:off x="3913464" y="2876902"/>
            <a:ext cx="939524" cy="709086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E20E53A3-9DA9-4A08-AC59-0AD44442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9471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180C9BA-A63D-4A3B-8FC8-34DB1535F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Background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BFE0C07-929E-473E-9EEC-2E16F69F7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Licensing will include the following:</a:t>
            </a:r>
          </a:p>
          <a:p>
            <a:pPr lvl="1"/>
            <a:r>
              <a:rPr lang="en-US" sz="2000" dirty="0"/>
              <a:t>852.0625 MHz </a:t>
            </a:r>
          </a:p>
          <a:p>
            <a:pPr lvl="2"/>
            <a:r>
              <a:rPr lang="en-US" sz="2000" dirty="0"/>
              <a:t>will be licensed at OCC, along with associated mobiles.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856.5125 MHz</a:t>
            </a:r>
          </a:p>
          <a:p>
            <a:pPr lvl="2"/>
            <a:r>
              <a:rPr lang="en-US" sz="2000" dirty="0"/>
              <a:t>will be licensed at OCC, along with associated mobiles.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852.5125 MHz (8TAC93)</a:t>
            </a:r>
          </a:p>
          <a:p>
            <a:pPr lvl="2"/>
            <a:r>
              <a:rPr lang="en-US" sz="2000" dirty="0"/>
              <a:t>OCC will be added as a control point on call sign WPYH232.</a:t>
            </a:r>
          </a:p>
          <a:p>
            <a:pPr marL="685800" lvl="2" indent="0">
              <a:buNone/>
            </a:pPr>
            <a:endParaRPr lang="en-US" sz="2000" dirty="0"/>
          </a:p>
          <a:p>
            <a:pPr lvl="1"/>
            <a:r>
              <a:rPr lang="en-US" sz="2000" dirty="0"/>
              <a:t>853.1375 MHz</a:t>
            </a:r>
          </a:p>
          <a:p>
            <a:pPr lvl="2"/>
            <a:r>
              <a:rPr lang="en-US" sz="2000" dirty="0"/>
              <a:t>No changes proposed.</a:t>
            </a:r>
          </a:p>
        </p:txBody>
      </p:sp>
    </p:spTree>
    <p:extLst>
      <p:ext uri="{BB962C8B-B14F-4D97-AF65-F5344CB8AC3E}">
        <p14:creationId xmlns:p14="http://schemas.microsoft.com/office/powerpoint/2010/main" val="57171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CAD4F5F-2490-4095-AC21-9DFED655E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M Arial" pitchFamily="-97" charset="0"/>
              </a:rPr>
              <a:t>Background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6A545DE-2C5F-45B6-B908-4DE91428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Licensed Location:</a:t>
            </a:r>
          </a:p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Frequencies to be licensed will operate per the following:</a:t>
            </a:r>
          </a:p>
          <a:p>
            <a:pPr lvl="1">
              <a:defRPr/>
            </a:pPr>
            <a:r>
              <a:rPr lang="en-US" sz="2000" dirty="0"/>
              <a:t>Address:			Olympic Corrections Center</a:t>
            </a:r>
          </a:p>
          <a:p>
            <a:pPr marL="295275" lvl="1" indent="0">
              <a:buNone/>
              <a:defRPr/>
            </a:pPr>
            <a:r>
              <a:rPr lang="en-US" sz="2000" dirty="0"/>
              <a:t>				11235 Hoh Mainline						Forks, WA  98331			</a:t>
            </a:r>
          </a:p>
          <a:p>
            <a:pPr lvl="1">
              <a:defRPr/>
            </a:pPr>
            <a:r>
              <a:rPr lang="en-US" sz="2000" dirty="0"/>
              <a:t>Latitude: 			47 – 43 – 07.7 North</a:t>
            </a:r>
          </a:p>
          <a:p>
            <a:pPr lvl="1">
              <a:defRPr/>
            </a:pPr>
            <a:r>
              <a:rPr lang="en-US" sz="2000" dirty="0"/>
              <a:t>Longitude:  			124 – 08 – 11.2 West</a:t>
            </a:r>
          </a:p>
          <a:p>
            <a:pPr lvl="1">
              <a:defRPr/>
            </a:pPr>
            <a:r>
              <a:rPr lang="en-US" sz="2000" dirty="0"/>
              <a:t>Elevation (AMSL):  		220.0 meters / 721.8 feet</a:t>
            </a:r>
          </a:p>
          <a:p>
            <a:pPr lvl="1">
              <a:defRPr/>
            </a:pPr>
            <a:r>
              <a:rPr lang="en-US" sz="2000" dirty="0"/>
              <a:t>Antenna Height:		26 meters / 85.3 feet</a:t>
            </a:r>
          </a:p>
          <a:p>
            <a:pPr>
              <a:defRPr/>
            </a:pPr>
            <a:r>
              <a:rPr lang="en-US" sz="2000" dirty="0"/>
              <a:t>The area of operation for the frequencies in use is a 5-kilometer radius around the proposed licensed location (above).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0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2A10C24-0564-4E1D-B96D-7324D55B6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Research and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04CA1-89D4-4832-B676-EFB38A6C3B50}"/>
              </a:ext>
            </a:extLst>
          </p:cNvPr>
          <p:cNvSpPr txBox="1"/>
          <p:nvPr/>
        </p:nvSpPr>
        <p:spPr>
          <a:xfrm>
            <a:off x="2730617" y="2959840"/>
            <a:ext cx="3724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97" charset="-128"/>
                <a:cs typeface="Arial" panose="020B0604020202020204" pitchFamily="34" charset="0"/>
              </a:rPr>
              <a:t>Research Table – Co-channel Licensees within 88 km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15B5AB-B72B-4BEE-A87E-E7452A6A2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72649"/>
              </p:ext>
            </p:extLst>
          </p:nvPr>
        </p:nvGraphicFramePr>
        <p:xfrm>
          <a:off x="1069599" y="3266434"/>
          <a:ext cx="7046752" cy="1610368"/>
        </p:xfrm>
        <a:graphic>
          <a:graphicData uri="http://schemas.openxmlformats.org/drawingml/2006/table">
            <a:tbl>
              <a:tblPr firstRow="1" firstCol="1" bandRow="1"/>
              <a:tblGrid>
                <a:gridCol w="742424">
                  <a:extLst>
                    <a:ext uri="{9D8B030D-6E8A-4147-A177-3AD203B41FA5}">
                      <a16:colId xmlns:a16="http://schemas.microsoft.com/office/drawing/2014/main" val="1376132263"/>
                    </a:ext>
                  </a:extLst>
                </a:gridCol>
                <a:gridCol w="773885">
                  <a:extLst>
                    <a:ext uri="{9D8B030D-6E8A-4147-A177-3AD203B41FA5}">
                      <a16:colId xmlns:a16="http://schemas.microsoft.com/office/drawing/2014/main" val="646055559"/>
                    </a:ext>
                  </a:extLst>
                </a:gridCol>
                <a:gridCol w="471881">
                  <a:extLst>
                    <a:ext uri="{9D8B030D-6E8A-4147-A177-3AD203B41FA5}">
                      <a16:colId xmlns:a16="http://schemas.microsoft.com/office/drawing/2014/main" val="3003843242"/>
                    </a:ext>
                  </a:extLst>
                </a:gridCol>
                <a:gridCol w="987803">
                  <a:extLst>
                    <a:ext uri="{9D8B030D-6E8A-4147-A177-3AD203B41FA5}">
                      <a16:colId xmlns:a16="http://schemas.microsoft.com/office/drawing/2014/main" val="780233413"/>
                    </a:ext>
                  </a:extLst>
                </a:gridCol>
                <a:gridCol w="1075889">
                  <a:extLst>
                    <a:ext uri="{9D8B030D-6E8A-4147-A177-3AD203B41FA5}">
                      <a16:colId xmlns:a16="http://schemas.microsoft.com/office/drawing/2014/main" val="10356090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90244527"/>
                    </a:ext>
                  </a:extLst>
                </a:gridCol>
                <a:gridCol w="648050">
                  <a:extLst>
                    <a:ext uri="{9D8B030D-6E8A-4147-A177-3AD203B41FA5}">
                      <a16:colId xmlns:a16="http://schemas.microsoft.com/office/drawing/2014/main" val="404087331"/>
                    </a:ext>
                  </a:extLst>
                </a:gridCol>
                <a:gridCol w="1151389">
                  <a:extLst>
                    <a:ext uri="{9D8B030D-6E8A-4147-A177-3AD203B41FA5}">
                      <a16:colId xmlns:a16="http://schemas.microsoft.com/office/drawing/2014/main" val="4281307368"/>
                    </a:ext>
                  </a:extLst>
                </a:gridCol>
                <a:gridCol w="509631">
                  <a:extLst>
                    <a:ext uri="{9D8B030D-6E8A-4147-A177-3AD203B41FA5}">
                      <a16:colId xmlns:a16="http://schemas.microsoft.com/office/drawing/2014/main" val="1376600049"/>
                    </a:ext>
                  </a:extLst>
                </a:gridCol>
              </a:tblGrid>
              <a:tr h="357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 Sign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Licensee Name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 #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Latitude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Longitude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AMSL 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 Ht 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 Type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ERP 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65746"/>
                  </a:ext>
                </a:extLst>
              </a:tr>
              <a:tr h="313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Olympic CC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 Proposed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47-43-07.7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124-08-11.2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159116"/>
                  </a:ext>
                </a:extLst>
              </a:tr>
              <a:tr h="156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WPKU671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47-44-55.3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124-10-35.7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195761"/>
                  </a:ext>
                </a:extLst>
              </a:tr>
              <a:tr h="156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WPHR517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47-20-51.3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122-36-41.5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76113"/>
                  </a:ext>
                </a:extLst>
              </a:tr>
              <a:tr h="156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WPHZ896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47-14-28.3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123-11-30.6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05462"/>
                  </a:ext>
                </a:extLst>
              </a:tr>
              <a:tr h="156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WPKU655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46-53-05.4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123-08-48.5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94668"/>
                  </a:ext>
                </a:extLst>
              </a:tr>
              <a:tr h="156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WPKU670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48-14-19.3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124-17-29.8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707732"/>
                  </a:ext>
                </a:extLst>
              </a:tr>
              <a:tr h="156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WQXU832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 DOC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47-29-02.0 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122-51-13.0 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137.0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572215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09E866-6AF4-4C6D-922F-C3E8FC5B9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73134"/>
            <a:ext cx="8129588" cy="682123"/>
          </a:xfrm>
        </p:spPr>
        <p:txBody>
          <a:bodyPr/>
          <a:lstStyle/>
          <a:p>
            <a:r>
              <a:rPr lang="en-US" altLang="en-US" sz="1800" dirty="0"/>
              <a:t>Incumbent Co-channel Users within 128 km (80 miles) of proposed new location: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27119C-C447-4FCE-9941-D6D0439CB5C9}"/>
              </a:ext>
            </a:extLst>
          </p:cNvPr>
          <p:cNvSpPr txBox="1">
            <a:spLocks noChangeArrowheads="1"/>
          </p:cNvSpPr>
          <p:nvPr/>
        </p:nvSpPr>
        <p:spPr>
          <a:xfrm>
            <a:off x="966788" y="4975726"/>
            <a:ext cx="7772400" cy="68212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35000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ABE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ts val="2400"/>
              </a:lnSpc>
              <a:buNone/>
            </a:pPr>
            <a:r>
              <a:rPr lang="en-US" altLang="en-US" sz="1600" kern="0" dirty="0">
                <a:solidFill>
                  <a:srgbClr val="000000"/>
                </a:solidFill>
              </a:rPr>
              <a:t>There are no 12.5 KHz adjacent channel users identified within the search radius.  </a:t>
            </a:r>
          </a:p>
        </p:txBody>
      </p:sp>
    </p:spTree>
    <p:extLst>
      <p:ext uri="{BB962C8B-B14F-4D97-AF65-F5344CB8AC3E}">
        <p14:creationId xmlns:p14="http://schemas.microsoft.com/office/powerpoint/2010/main" val="213051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2A10C24-0564-4E1D-B96D-7324D55B6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M Arial" pitchFamily="-97" charset="0"/>
              </a:rPr>
              <a:t>Research and Data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BEE2FD-F867-4229-9180-048938B58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2289" y="4655713"/>
            <a:ext cx="2784424" cy="926752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/>
              <a:t>Legend: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B050"/>
                </a:solidFill>
              </a:rPr>
              <a:t>Green</a:t>
            </a:r>
            <a:r>
              <a:rPr lang="en-US" sz="900" dirty="0"/>
              <a:t> –  Incumbent 40 </a:t>
            </a:r>
            <a:r>
              <a:rPr lang="en-US" sz="900" dirty="0" err="1"/>
              <a:t>dBu</a:t>
            </a:r>
            <a:r>
              <a:rPr lang="en-US" sz="900" dirty="0"/>
              <a:t> service contour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70C0"/>
                </a:solidFill>
              </a:rPr>
              <a:t>Blue</a:t>
            </a:r>
            <a:r>
              <a:rPr lang="en-US" sz="900" b="1" dirty="0"/>
              <a:t> </a:t>
            </a:r>
            <a:r>
              <a:rPr lang="en-US" sz="900" dirty="0"/>
              <a:t>– Proposed 40 </a:t>
            </a:r>
            <a:r>
              <a:rPr lang="en-US" sz="900" dirty="0" err="1"/>
              <a:t>dBu</a:t>
            </a:r>
            <a:r>
              <a:rPr lang="en-US" sz="900" dirty="0"/>
              <a:t> service contour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E87F5E-706B-4810-A3DB-9250143D5568}"/>
              </a:ext>
            </a:extLst>
          </p:cNvPr>
          <p:cNvSpPr txBox="1">
            <a:spLocks noChangeArrowheads="1"/>
          </p:cNvSpPr>
          <p:nvPr/>
        </p:nvSpPr>
        <p:spPr>
          <a:xfrm>
            <a:off x="5026602" y="2050066"/>
            <a:ext cx="3672115" cy="243122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35000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ABE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ts val="2400"/>
              </a:lnSpc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co-channel licensee within 80 miles is WADOC.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9EFD42-5B00-4278-9751-113BCD2F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859393"/>
            <a:ext cx="4114800" cy="37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04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9CAFC52-BDE0-42EB-999A-0A360C062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M Arial" pitchFamily="-97" charset="0"/>
              </a:rPr>
              <a:t>Conclusions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3AE0C78-3E94-41DC-B107-1A6970218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 is at a significantly lower elevation than Mt. Octopus.  As such, proposed 40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dBu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service contours are smaller than the existing service contours.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co-channel licensee within 80 miles is WADOC.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Requested licensing modification will have no adverse affect on any licensee in the region.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WADOC requests an approval from WA SIEC to license frequencies at the Olympic Corrections Center.</a:t>
            </a:r>
          </a:p>
        </p:txBody>
      </p:sp>
    </p:spTree>
    <p:extLst>
      <p:ext uri="{BB962C8B-B14F-4D97-AF65-F5344CB8AC3E}">
        <p14:creationId xmlns:p14="http://schemas.microsoft.com/office/powerpoint/2010/main" val="398627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M Arial" pitchFamily="-97" charset="0"/>
              </a:rPr>
              <a:t>Questions, Comments?</a:t>
            </a:r>
          </a:p>
        </p:txBody>
      </p:sp>
    </p:spTree>
    <p:extLst>
      <p:ext uri="{BB962C8B-B14F-4D97-AF65-F5344CB8AC3E}">
        <p14:creationId xmlns:p14="http://schemas.microsoft.com/office/powerpoint/2010/main" val="124075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SCIP Objectives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Jose Zuniga, DOC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Richard Hall, MIL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B1D5-8CC9-4061-AA93-35454990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SCIP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8341-94A9-4E3C-9CDA-877ACB831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700" dirty="0"/>
              <a:t>SCIP Objective 4.1 – Update on the public safety agencies in the state inclusion for the Field Operations Guide (FOG) - Richard Hall (MIL)</a:t>
            </a:r>
          </a:p>
          <a:p>
            <a:pPr lvl="0"/>
            <a:r>
              <a:rPr lang="en-US" sz="2700" dirty="0"/>
              <a:t>SCIP Objective 4.2 – Collect data to develop an interoperability map - Jose Zuniga (DOC)</a:t>
            </a:r>
          </a:p>
          <a:p>
            <a:pPr lvl="0"/>
            <a:r>
              <a:rPr lang="en-US" sz="2700" dirty="0"/>
              <a:t>SCIP Objective 4.3 – CASM update - Jose Zuniga (DOC)</a:t>
            </a:r>
          </a:p>
          <a:p>
            <a:pPr lvl="0"/>
            <a:r>
              <a:rPr lang="en-US" sz="2700" dirty="0"/>
              <a:t>SCIP Objective 5.1 – Collect data for state agencies – what assets to collect data on (</a:t>
            </a:r>
            <a:r>
              <a:rPr lang="en-US" sz="2700" dirty="0" err="1"/>
              <a:t>Deployables</a:t>
            </a:r>
            <a:r>
              <a:rPr lang="en-US" sz="2700" dirty="0"/>
              <a:t> or Full inventory) - Jose Zuniga (DOC)</a:t>
            </a:r>
          </a:p>
        </p:txBody>
      </p:sp>
    </p:spTree>
    <p:extLst>
      <p:ext uri="{BB962C8B-B14F-4D97-AF65-F5344CB8AC3E}">
        <p14:creationId xmlns:p14="http://schemas.microsoft.com/office/powerpoint/2010/main" val="19405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Call to Order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&amp;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Introductions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Russ Elliott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Director, Washington state broadband office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06/18/20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Broadband Office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2020 Drive-In </a:t>
            </a:r>
            <a:r>
              <a:rPr lang="en-US" dirty="0" err="1"/>
              <a:t>WiFi</a:t>
            </a:r>
            <a:r>
              <a:rPr lang="en-US" dirty="0"/>
              <a:t> Hotspots Project</a:t>
            </a:r>
          </a:p>
        </p:txBody>
      </p:sp>
    </p:spTree>
    <p:extLst>
      <p:ext uri="{BB962C8B-B14F-4D97-AF65-F5344CB8AC3E}">
        <p14:creationId xmlns:p14="http://schemas.microsoft.com/office/powerpoint/2010/main" val="196087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49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1650" b="1" dirty="0"/>
              <a:t>March 2020 </a:t>
            </a:r>
            <a:endParaRPr lang="en-US" sz="1650" dirty="0"/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COVID-19 Emergency highlights need for statewide public access </a:t>
            </a:r>
            <a:br>
              <a:rPr lang="en-US" sz="1650" dirty="0"/>
            </a:br>
            <a:r>
              <a:rPr lang="en-US" sz="1650" dirty="0"/>
              <a:t>to Drive-In </a:t>
            </a:r>
            <a:r>
              <a:rPr lang="en-US" sz="1650" dirty="0" err="1"/>
              <a:t>WiFi</a:t>
            </a:r>
            <a:r>
              <a:rPr lang="en-US" sz="1650" dirty="0"/>
              <a:t> Hotspots for Telehealth, Remote Learning, Telework, Unemployment Filing, and Census Participation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Genesis of </a:t>
            </a:r>
            <a:r>
              <a:rPr lang="en-US" sz="1650" dirty="0" err="1"/>
              <a:t>WiFi</a:t>
            </a:r>
            <a:r>
              <a:rPr lang="en-US" sz="1650" dirty="0"/>
              <a:t> hotspot initiative by André-Denis Wright, Dean, College of Agricultural, Human and Natural Resource Sciences, Washington State University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Initial scope proposed 40 Washington State University Extension offices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Expanded scope resulted in three-phase public-private collaboration:</a:t>
            </a:r>
            <a:br>
              <a:rPr lang="en-US" sz="1650" dirty="0"/>
            </a:br>
            <a:r>
              <a:rPr lang="en-US" sz="1350" dirty="0"/>
              <a:t>PI) +15 WSUE/WSL sites;  PII) +30 WSUE sites;  PIII) +200 new and 320 pre-existing sites</a:t>
            </a:r>
          </a:p>
        </p:txBody>
      </p:sp>
    </p:spTree>
    <p:extLst>
      <p:ext uri="{BB962C8B-B14F-4D97-AF65-F5344CB8AC3E}">
        <p14:creationId xmlns:p14="http://schemas.microsoft.com/office/powerpoint/2010/main" val="293602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101927"/>
          </a:xfrm>
        </p:spPr>
        <p:txBody>
          <a:bodyPr numCol="3" spcCol="45720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State University Extension </a:t>
            </a:r>
            <a:r>
              <a:rPr lang="en-US" sz="1650" dirty="0"/>
              <a:t>(Phase I-II installation)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State Library, a division of the Washington Secretary of State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Department of Commerce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/>
              <a:t>NoaNet</a:t>
            </a:r>
            <a:r>
              <a:rPr lang="en-US" dirty="0"/>
              <a:t> </a:t>
            </a:r>
            <a:r>
              <a:rPr lang="en-US" sz="1650" dirty="0"/>
              <a:t>(Phase III Project Management Lead - volunteer)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Information Technology Disaster Resource Center </a:t>
            </a:r>
            <a:r>
              <a:rPr lang="en-US" sz="1650" dirty="0"/>
              <a:t>(Phase III equipment and </a:t>
            </a:r>
            <a:br>
              <a:rPr lang="en-US" sz="1650" dirty="0"/>
            </a:br>
            <a:r>
              <a:rPr lang="en-US" sz="1650" dirty="0"/>
              <a:t>installation donation)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Internet Service Providers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Independent Telephone Association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Public Utility Districts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Port Districts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Office of Public Instruction and School Districts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Universities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Community and Technical Colleges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Private retail and service businesses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Technology Solutions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Emergency Support Function #2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Microsoft </a:t>
            </a:r>
            <a:r>
              <a:rPr lang="en-US" sz="1650" dirty="0"/>
              <a:t>(Phase I funding)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Washington State Office Of The Governor </a:t>
            </a:r>
            <a:r>
              <a:rPr lang="en-US" sz="1650" dirty="0"/>
              <a:t>(Phase II funding)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/>
              <a:t>Avista</a:t>
            </a:r>
            <a:r>
              <a:rPr lang="en-US" dirty="0"/>
              <a:t> Foundation </a:t>
            </a:r>
            <a:br>
              <a:rPr lang="en-US" dirty="0"/>
            </a:br>
            <a:r>
              <a:rPr lang="en-US" sz="1650" dirty="0"/>
              <a:t>(Phase III funding contribution)</a:t>
            </a:r>
          </a:p>
        </p:txBody>
      </p:sp>
    </p:spTree>
    <p:extLst>
      <p:ext uri="{BB962C8B-B14F-4D97-AF65-F5344CB8AC3E}">
        <p14:creationId xmlns:p14="http://schemas.microsoft.com/office/powerpoint/2010/main" val="205638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1650" b="1" dirty="0"/>
              <a:t>April-June 2020 </a:t>
            </a:r>
            <a:endParaRPr lang="en-US" sz="1650" dirty="0"/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567 Drive-In </a:t>
            </a:r>
            <a:r>
              <a:rPr lang="en-US" sz="1650" dirty="0" err="1"/>
              <a:t>WiFi</a:t>
            </a:r>
            <a:r>
              <a:rPr lang="en-US" sz="1650" dirty="0"/>
              <a:t> locations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Online location finder </a:t>
            </a:r>
            <a:br>
              <a:rPr lang="en-US" sz="1650" dirty="0"/>
            </a:br>
            <a:r>
              <a:rPr lang="en-US" sz="1650" u="sng" dirty="0"/>
              <a:t>www.driveinwifi.wa.gov</a:t>
            </a:r>
            <a:endParaRPr lang="en-US" sz="1650" dirty="0"/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47, 281 map dashboard hits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1650" dirty="0"/>
              <a:t>New locations go live weekly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25" y="2136489"/>
            <a:ext cx="4606925" cy="29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Russ Elliott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Russ.Elliott@commerce.wa.gov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564-999-0326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4738D-565B-4BA4-9AF5-CBE8B0450C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5002058"/>
            <a:ext cx="3262312" cy="292100"/>
          </a:xfrm>
        </p:spPr>
        <p:txBody>
          <a:bodyPr/>
          <a:lstStyle/>
          <a:p>
            <a:r>
              <a:rPr lang="en-US" dirty="0"/>
              <a:t>Director, Washington state broadband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Good of the Order/</a:t>
            </a:r>
            <a:b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Public Comments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Next Meeting: 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August 20, 2020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Location: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Virtual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or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1500 Jefferson St. SE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1</a:t>
            </a:r>
            <a:r>
              <a:rPr lang="en-US" sz="2200" baseline="30000" dirty="0">
                <a:solidFill>
                  <a:schemeClr val="tx1"/>
                </a:solidFill>
              </a:rPr>
              <a:t>st</a:t>
            </a:r>
            <a:r>
              <a:rPr lang="en-US" sz="2200" dirty="0">
                <a:solidFill>
                  <a:schemeClr val="tx1"/>
                </a:solidFill>
              </a:rPr>
              <a:t> Floor Presentation Room (1213)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Olympia, WA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 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4" y="685800"/>
            <a:ext cx="7391400" cy="8542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Agenda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64" y="1752600"/>
            <a:ext cx="8086436" cy="4038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Welcome and Introductions</a:t>
            </a:r>
          </a:p>
          <a:p>
            <a:pPr marL="574675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Approval of December 2019 Meeting Minutes</a:t>
            </a:r>
          </a:p>
          <a:p>
            <a:pPr marL="574675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New and Information Roundtable</a:t>
            </a:r>
          </a:p>
          <a:p>
            <a:pPr marL="574675" lvl="0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DOC Relocation of Wireless Assets</a:t>
            </a:r>
          </a:p>
          <a:p>
            <a:pPr marL="574675" lvl="0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SCIP Objectives</a:t>
            </a:r>
          </a:p>
          <a:p>
            <a:pPr marL="574675" lvl="0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Drive-in </a:t>
            </a:r>
            <a:r>
              <a:rPr lang="en-US" sz="2000" dirty="0" err="1"/>
              <a:t>WiFi</a:t>
            </a:r>
            <a:r>
              <a:rPr lang="en-US" sz="2000" dirty="0"/>
              <a:t> Broadband Project</a:t>
            </a:r>
          </a:p>
          <a:p>
            <a:pPr marL="574675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Good of the Order/Public Comments</a:t>
            </a:r>
          </a:p>
          <a:p>
            <a:pPr marL="574675" indent="-341313">
              <a:lnSpc>
                <a:spcPct val="15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Future Agenda Topics</a:t>
            </a:r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Approval of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December 19, 2019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Meeting Minutes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News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&amp;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Information Roundtable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CB2D5F-710D-431C-B41D-D801B75D6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70" y="1943100"/>
            <a:ext cx="6286500" cy="28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 charset="0"/>
                <a:ea typeface="+mj-ea"/>
                <a:cs typeface="M Arial"/>
              </a:rPr>
              <a:t>Washington State Department of Corrections (WADOC)</a:t>
            </a:r>
            <a:br>
              <a:rPr lang="en-US" sz="2400" b="1" kern="0" dirty="0">
                <a:solidFill>
                  <a:srgbClr val="000000"/>
                </a:solidFill>
                <a:latin typeface="Arial" charset="0"/>
                <a:ea typeface="+mj-ea"/>
                <a:cs typeface="M Arial"/>
              </a:rPr>
            </a:br>
            <a:br>
              <a:rPr lang="en-US" sz="2400" b="1" kern="0" dirty="0">
                <a:solidFill>
                  <a:srgbClr val="000000"/>
                </a:solidFill>
                <a:latin typeface="Arial" charset="0"/>
                <a:ea typeface="+mj-ea"/>
                <a:cs typeface="M Arial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97" charset="-128"/>
                <a:cs typeface="Arial" panose="020B0604020202020204" pitchFamily="34" charset="0"/>
              </a:rPr>
              <a:t>Olympic Corrections Center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97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  <a:ea typeface="+mj-ea"/>
                <a:cs typeface="M Arial"/>
              </a:rPr>
              <a:t>New License Request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3AB895-7BEC-46F8-AD4F-8D54FDBB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45" y="4200525"/>
            <a:ext cx="4800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85800" fontAlgn="base">
              <a:lnSpc>
                <a:spcPts val="1875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cs typeface="Arial"/>
              </a:rPr>
              <a:t>Jose Zuniga</a:t>
            </a:r>
          </a:p>
          <a:p>
            <a:pPr algn="r" defTabSz="685800" fontAlgn="base">
              <a:lnSpc>
                <a:spcPts val="1875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cs typeface="Arial"/>
              </a:rPr>
              <a:t>Electronic Security Systems Manager </a:t>
            </a:r>
          </a:p>
          <a:p>
            <a:pPr algn="r" defTabSz="685800" fontAlgn="base">
              <a:lnSpc>
                <a:spcPts val="1875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cs typeface="Arial"/>
              </a:rPr>
              <a:t>WA Department Of Corrections</a:t>
            </a:r>
          </a:p>
          <a:p>
            <a:pPr algn="r" defTabSz="685800" fontAlgn="base">
              <a:lnSpc>
                <a:spcPts val="1875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cs typeface="Arial"/>
              </a:rPr>
              <a:t>June 2020</a:t>
            </a:r>
          </a:p>
          <a:p>
            <a:pPr algn="r" defTabSz="685800" fontAlgn="base">
              <a:lnSpc>
                <a:spcPts val="1875"/>
              </a:lnSpc>
              <a:spcBef>
                <a:spcPct val="20000"/>
              </a:spcBef>
              <a:spcAft>
                <a:spcPct val="25000"/>
              </a:spcAft>
              <a:buClr>
                <a:srgbClr val="4E8ABE"/>
              </a:buClr>
              <a:defRPr/>
            </a:pPr>
            <a:endParaRPr lang="en-US" sz="135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6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8A76B234-91A9-42B4-A31B-4BA6AF2F3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Agenda</a:t>
            </a:r>
          </a:p>
        </p:txBody>
      </p:sp>
      <p:sp>
        <p:nvSpPr>
          <p:cNvPr id="5123" name="Content Placeholder 4">
            <a:extLst>
              <a:ext uri="{FF2B5EF4-FFF2-40B4-BE49-F238E27FC236}">
                <a16:creationId xmlns:a16="http://schemas.microsoft.com/office/drawing/2014/main" id="{0439164A-1CED-4B5C-9BDC-0366E6165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Agenda</a:t>
            </a:r>
          </a:p>
          <a:p>
            <a:pPr lvl="1"/>
            <a:r>
              <a:rPr lang="en-US" altLang="en-US" sz="2800" dirty="0"/>
              <a:t>Background</a:t>
            </a:r>
          </a:p>
          <a:p>
            <a:pPr lvl="1"/>
            <a:r>
              <a:rPr lang="en-US" altLang="en-US" sz="2800" dirty="0"/>
              <a:t>Research and Data</a:t>
            </a:r>
          </a:p>
          <a:p>
            <a:pPr lvl="1"/>
            <a:r>
              <a:rPr lang="en-US" altLang="en-US" sz="2800" dirty="0"/>
              <a:t>Conclusions and Next Steps</a:t>
            </a:r>
          </a:p>
          <a:p>
            <a:pPr lvl="1"/>
            <a:r>
              <a:rPr lang="en-US" altLang="en-US" sz="2800" dirty="0"/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265475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180C9BA-A63D-4A3B-8FC8-34DB1535F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Background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BFE0C07-929E-473E-9EEC-2E16F69F7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WADOC is modifying an existing facility, the Olympic Corrections Center.  </a:t>
            </a:r>
          </a:p>
          <a:p>
            <a:r>
              <a:rPr lang="en-US" sz="2400" dirty="0"/>
              <a:t>In support of this facility, frequencies must be licensed for communications.</a:t>
            </a:r>
          </a:p>
          <a:p>
            <a:r>
              <a:rPr lang="en-US" sz="2400" dirty="0"/>
              <a:t>WADOC intends to license two (2) 800 MHz OPS channels, in alignment with the frequencies in use at a number of correctional facilities.</a:t>
            </a:r>
          </a:p>
          <a:p>
            <a:r>
              <a:rPr lang="en-US" sz="2400" dirty="0"/>
              <a:t>WADOC also intends to license the 8TAC93 channel for interoperability as a control point.</a:t>
            </a:r>
          </a:p>
        </p:txBody>
      </p:sp>
    </p:spTree>
    <p:extLst>
      <p:ext uri="{BB962C8B-B14F-4D97-AF65-F5344CB8AC3E}">
        <p14:creationId xmlns:p14="http://schemas.microsoft.com/office/powerpoint/2010/main" val="414190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Relationship – Mt. Octopus and OCC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276"/>
            <a:ext cx="5887419" cy="38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6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ExecMBA template">
  <a:themeElements>
    <a:clrScheme name="ExecMBA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ExecMBA template">
      <a:majorFont>
        <a:latin typeface="Tahoma"/>
        <a:ea typeface="Osaka"/>
        <a:cs typeface="Osaka"/>
      </a:majorFont>
      <a:minorFont>
        <a:latin typeface="Georgi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34" charset="0"/>
            <a:ea typeface="ヒラギノ角ゴ Pro W3" pitchFamily="34" charset="-128"/>
            <a:cs typeface="ヒラギノ角ゴ Pro W3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34" charset="0"/>
            <a:ea typeface="ヒラギノ角ゴ Pro W3" pitchFamily="34" charset="-128"/>
            <a:cs typeface="ヒラギノ角ゴ Pro W3" pitchFamily="34" charset="-128"/>
          </a:defRPr>
        </a:defPPr>
      </a:lstStyle>
    </a:lnDef>
  </a:objectDefaults>
  <a:extraClrSchemeLst>
    <a:extraClrScheme>
      <a:clrScheme name="ExecMB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cMB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cMB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cMB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cMB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cMB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cMB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cMB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cMB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cMB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cMB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cMB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11974</TotalTime>
  <Words>682</Words>
  <Application>Microsoft Office PowerPoint</Application>
  <PresentationFormat>On-screen Show (4:3)</PresentationFormat>
  <Paragraphs>204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4" baseType="lpstr">
      <vt:lpstr>Abril Fatface</vt:lpstr>
      <vt:lpstr>Arial</vt:lpstr>
      <vt:lpstr>Calibri</vt:lpstr>
      <vt:lpstr>Georgia</vt:lpstr>
      <vt:lpstr>Roboto</vt:lpstr>
      <vt:lpstr>Roboto Light</vt:lpstr>
      <vt:lpstr>Tahoma</vt:lpstr>
      <vt:lpstr>Times New Roman</vt:lpstr>
      <vt:lpstr>Verdana</vt:lpstr>
      <vt:lpstr>Wingdings</vt:lpstr>
      <vt:lpstr>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Office Theme</vt:lpstr>
      <vt:lpstr>ExecMBA template</vt:lpstr>
      <vt:lpstr>Outlook File Attachment</vt:lpstr>
      <vt:lpstr>SIEC Meeting  Thursday, June 18, 2020 </vt:lpstr>
      <vt:lpstr> Call to Order &amp; Introductions </vt:lpstr>
      <vt:lpstr>Agenda For Review</vt:lpstr>
      <vt:lpstr> Approval of  December 19, 2019 Meeting Minutes  </vt:lpstr>
      <vt:lpstr>  News &amp;  Information Roundtable   </vt:lpstr>
      <vt:lpstr>PowerPoint Presentation</vt:lpstr>
      <vt:lpstr>Agenda</vt:lpstr>
      <vt:lpstr>Background</vt:lpstr>
      <vt:lpstr>Relationship – Mt. Octopus and OCC</vt:lpstr>
      <vt:lpstr>Background</vt:lpstr>
      <vt:lpstr>Background</vt:lpstr>
      <vt:lpstr>Background</vt:lpstr>
      <vt:lpstr>Background</vt:lpstr>
      <vt:lpstr>Research and Data</vt:lpstr>
      <vt:lpstr>Research and Data</vt:lpstr>
      <vt:lpstr>Conclusions</vt:lpstr>
      <vt:lpstr>Questions, Comments?</vt:lpstr>
      <vt:lpstr>  SCIP Objectives  Jose Zuniga, DOC Richard Hall, MIL   </vt:lpstr>
      <vt:lpstr>SCIP Objectives</vt:lpstr>
      <vt:lpstr>Washington State Broadband Office</vt:lpstr>
      <vt:lpstr>PowerPoint Presentation</vt:lpstr>
      <vt:lpstr>The Challenge</vt:lpstr>
      <vt:lpstr>The Collaboration</vt:lpstr>
      <vt:lpstr>The Result</vt:lpstr>
      <vt:lpstr>Thank you!</vt:lpstr>
      <vt:lpstr>  Good of the Order/ Public Comments  Next Meeting:   August 20, 2020  Location: Virtual  or 1500 Jefferson St. SE 1st Floor Presentation Room (1213) Olympia, WA    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Knight, Angela (OCIO)</cp:lastModifiedBy>
  <cp:revision>700</cp:revision>
  <cp:lastPrinted>2019-08-14T17:30:54Z</cp:lastPrinted>
  <dcterms:created xsi:type="dcterms:W3CDTF">2013-05-05T20:46:28Z</dcterms:created>
  <dcterms:modified xsi:type="dcterms:W3CDTF">2020-06-17T20:27:27Z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a01fde-698d-412d-8f4a-985193e47ec2_Enabled">
    <vt:lpwstr>True</vt:lpwstr>
  </property>
  <property fmtid="{D5CDD505-2E9C-101B-9397-08002B2CF9AE}" pid="3" name="MSIP_Label_5ca01fde-698d-412d-8f4a-985193e47ec2_SiteId">
    <vt:lpwstr>11d0e217-264e-400a-8ba0-57dcc127d72d</vt:lpwstr>
  </property>
  <property fmtid="{D5CDD505-2E9C-101B-9397-08002B2CF9AE}" pid="4" name="MSIP_Label_5ca01fde-698d-412d-8f4a-985193e47ec2_Owner">
    <vt:lpwstr>minette.knotts@ocio.wa.gov</vt:lpwstr>
  </property>
  <property fmtid="{D5CDD505-2E9C-101B-9397-08002B2CF9AE}" pid="5" name="MSIP_Label_5ca01fde-698d-412d-8f4a-985193e47ec2_SetDate">
    <vt:lpwstr>2019-02-13T23:40:59.5426757Z</vt:lpwstr>
  </property>
  <property fmtid="{D5CDD505-2E9C-101B-9397-08002B2CF9AE}" pid="6" name="MSIP_Label_5ca01fde-698d-412d-8f4a-985193e47ec2_Name">
    <vt:lpwstr>Public</vt:lpwstr>
  </property>
  <property fmtid="{D5CDD505-2E9C-101B-9397-08002B2CF9AE}" pid="7" name="MSIP_Label_5ca01fde-698d-412d-8f4a-985193e47ec2_Application">
    <vt:lpwstr>Microsoft Azure Information Protection</vt:lpwstr>
  </property>
  <property fmtid="{D5CDD505-2E9C-101B-9397-08002B2CF9AE}" pid="8" name="MSIP_Label_5ca01fde-698d-412d-8f4a-985193e47ec2_Extended_MSFT_Method">
    <vt:lpwstr>Automatic</vt:lpwstr>
  </property>
  <property fmtid="{D5CDD505-2E9C-101B-9397-08002B2CF9AE}" pid="9" name="Sensitivity">
    <vt:lpwstr>Public</vt:lpwstr>
  </property>
</Properties>
</file>