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05"/>
    <p:sldMasterId id="2147483963" r:id="rId106"/>
    <p:sldMasterId id="2147483965" r:id="rId107"/>
    <p:sldMasterId id="2147483967" r:id="rId108"/>
    <p:sldMasterId id="2147483969" r:id="rId109"/>
    <p:sldMasterId id="2147483971" r:id="rId110"/>
    <p:sldMasterId id="2147483973" r:id="rId111"/>
    <p:sldMasterId id="2147483975" r:id="rId112"/>
    <p:sldMasterId id="2147483977" r:id="rId113"/>
    <p:sldMasterId id="2147483979" r:id="rId114"/>
    <p:sldMasterId id="2147483981" r:id="rId115"/>
    <p:sldMasterId id="2147483983" r:id="rId116"/>
    <p:sldMasterId id="2147483985" r:id="rId117"/>
    <p:sldMasterId id="2147483987" r:id="rId118"/>
    <p:sldMasterId id="2147483989" r:id="rId119"/>
  </p:sldMasterIdLst>
  <p:notesMasterIdLst>
    <p:notesMasterId r:id="rId132"/>
  </p:notesMasterIdLst>
  <p:handoutMasterIdLst>
    <p:handoutMasterId r:id="rId133"/>
  </p:handoutMasterIdLst>
  <p:sldIdLst>
    <p:sldId id="256" r:id="rId120"/>
    <p:sldId id="658" r:id="rId121"/>
    <p:sldId id="360" r:id="rId122"/>
    <p:sldId id="657" r:id="rId123"/>
    <p:sldId id="660" r:id="rId124"/>
    <p:sldId id="776" r:id="rId125"/>
    <p:sldId id="812" r:id="rId126"/>
    <p:sldId id="813" r:id="rId127"/>
    <p:sldId id="805" r:id="rId128"/>
    <p:sldId id="807" r:id="rId129"/>
    <p:sldId id="811" r:id="rId130"/>
    <p:sldId id="387" r:id="rId13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33"/>
    <a:srgbClr val="7171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57" autoAdjust="0"/>
    <p:restoredTop sz="94660"/>
  </p:normalViewPr>
  <p:slideViewPr>
    <p:cSldViewPr>
      <p:cViewPr varScale="1">
        <p:scale>
          <a:sx n="110" d="100"/>
          <a:sy n="110" d="100"/>
        </p:scale>
        <p:origin x="1890" y="18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1668" y="-7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117" Type="http://schemas.openxmlformats.org/officeDocument/2006/relationships/slideMaster" Target="slideMasters/slideMaster13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slideMaster" Target="slideMasters/slideMaster8.xml"/><Relationship Id="rId133" Type="http://schemas.openxmlformats.org/officeDocument/2006/relationships/handoutMaster" Target="handoutMasters/handoutMaster1.xml"/><Relationship Id="rId16" Type="http://schemas.openxmlformats.org/officeDocument/2006/relationships/customXml" Target="../customXml/item16.xml"/><Relationship Id="rId107" Type="http://schemas.openxmlformats.org/officeDocument/2006/relationships/slideMaster" Target="slideMasters/slideMaster3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slide" Target="slides/slide4.xml"/><Relationship Id="rId128" Type="http://schemas.openxmlformats.org/officeDocument/2006/relationships/slide" Target="slides/slide9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slideMaster" Target="slideMasters/slideMaster1.xml"/><Relationship Id="rId113" Type="http://schemas.openxmlformats.org/officeDocument/2006/relationships/slideMaster" Target="slideMasters/slideMaster9.xml"/><Relationship Id="rId118" Type="http://schemas.openxmlformats.org/officeDocument/2006/relationships/slideMaster" Target="slideMasters/slideMaster14.xml"/><Relationship Id="rId126" Type="http://schemas.openxmlformats.org/officeDocument/2006/relationships/slide" Target="slides/slide7.xml"/><Relationship Id="rId134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103" Type="http://schemas.openxmlformats.org/officeDocument/2006/relationships/customXml" Target="../customXml/item103.xml"/><Relationship Id="rId108" Type="http://schemas.openxmlformats.org/officeDocument/2006/relationships/slideMaster" Target="slideMasters/slideMaster4.xml"/><Relationship Id="rId116" Type="http://schemas.openxmlformats.org/officeDocument/2006/relationships/slideMaster" Target="slideMasters/slideMaster12.xml"/><Relationship Id="rId124" Type="http://schemas.openxmlformats.org/officeDocument/2006/relationships/slide" Target="slides/slide5.xml"/><Relationship Id="rId129" Type="http://schemas.openxmlformats.org/officeDocument/2006/relationships/slide" Target="slides/slide10.xml"/><Relationship Id="rId137" Type="http://schemas.openxmlformats.org/officeDocument/2006/relationships/tableStyles" Target="tableStyle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11" Type="http://schemas.openxmlformats.org/officeDocument/2006/relationships/slideMaster" Target="slideMasters/slideMaster7.xml"/><Relationship Id="rId13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Master" Target="slideMasters/slideMaster2.xml"/><Relationship Id="rId114" Type="http://schemas.openxmlformats.org/officeDocument/2006/relationships/slideMaster" Target="slideMasters/slideMaster10.xml"/><Relationship Id="rId119" Type="http://schemas.openxmlformats.org/officeDocument/2006/relationships/slideMaster" Target="slideMasters/slideMaster15.xml"/><Relationship Id="rId127" Type="http://schemas.openxmlformats.org/officeDocument/2006/relationships/slide" Target="slides/slide8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slide" Target="slides/slide3.xml"/><Relationship Id="rId130" Type="http://schemas.openxmlformats.org/officeDocument/2006/relationships/slide" Target="slides/slide11.xml"/><Relationship Id="rId135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Master" Target="slideMasters/slideMaster5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slide" Target="slides/slide1.xml"/><Relationship Id="rId125" Type="http://schemas.openxmlformats.org/officeDocument/2006/relationships/slide" Target="slides/slide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slideMaster" Target="slideMasters/slideMaster6.xml"/><Relationship Id="rId115" Type="http://schemas.openxmlformats.org/officeDocument/2006/relationships/slideMaster" Target="slideMasters/slideMaster11.xml"/><Relationship Id="rId131" Type="http://schemas.openxmlformats.org/officeDocument/2006/relationships/slide" Target="slides/slide12.xml"/><Relationship Id="rId136" Type="http://schemas.openxmlformats.org/officeDocument/2006/relationships/theme" Target="theme/theme1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" Type="http://schemas.openxmlformats.org/officeDocument/2006/relationships/customXml" Target="../customXml/item1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AB0CE32-5E1F-4D84-A947-9D4EFED84F73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493FFF6-3115-40D0-8682-D2CEA365B3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450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36D86F7-0EED-4452-B9AF-D20085515802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FB3C78F-9D0B-4138-8AE4-8004DB26C07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166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0624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755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 b="1"/>
            </a:lvl1pPr>
            <a:lvl2pPr>
              <a:defRPr sz="3000" b="1"/>
            </a:lvl2pPr>
            <a:lvl3pPr>
              <a:defRPr sz="2800" b="1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96200" y="6324600"/>
            <a:ext cx="1066800" cy="329184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Page </a:t>
            </a:r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/>
          <a:lstStyle/>
          <a:p>
            <a:fld id="{6162FEE1-51A0-4032-9C48-2F437B6EDB2C}" type="datetimeFigureOut">
              <a:rPr lang="en-US" smtClean="0"/>
              <a:pPr/>
              <a:t>8/17/2017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77F97DCD-AE15-47E4-B968-19BDF56F75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15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49386"/>
            <a:ext cx="6172200" cy="9222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696200" y="6324600"/>
            <a:ext cx="1066800" cy="32918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77F97DCD-AE15-47E4-B968-19BDF56F7595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1" descr="Washington-Seal-2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772400" y="152400"/>
            <a:ext cx="1224643" cy="1219200"/>
          </a:xfrm>
          <a:prstGeom prst="rect">
            <a:avLst/>
          </a:prstGeom>
        </p:spPr>
      </p:pic>
      <p:sp>
        <p:nvSpPr>
          <p:cNvPr id="4" name="AutoShape 2" descr="data:image/jpeg;base64,/9j/4AAQSkZJRgABAQAAAQABAAD/2wCEAAkGBhMSERUUExQVFRUTFxcYFxcYGBcUGxcWFhUYFxwaGBsZGyYfGh4vHRgVHy8gJScsLCwsFx49ODAqNSYtLSkBCQoKDgwOGA8PGDUlHCQpNS8sLS0pLiosKiwpLCkvLCosLDItNSwqLDQvKjUsLywvKjIuLCwyLDQuKTUqNCo1LP/AABEIAFoAYgMBIgACEQEDEQH/xAAaAAACAwEBAAAAAAAAAAAAAAAAAwECBQQH/8QANRAAAQMCBAMFBwMFAQAAAAAAAQACESExA0FRYQQScSKBkaHBBRMyUrHR8EJy8SNDYnPCFP/EABoBAAIDAQEAAAAAAAAAAAAAAAECAAMEBgX/xAAlEQACAQMEAQQDAAAAAAAAAAAAAQIDESESMVHwQQQiI8EUcbH/2gAMAwEAAhEDEQA/APSEIQuIPdBQ5wF1Dn5C/wBBqfyqSXgG9TEOOYOQj4dErdhlG4x2LtH7qW2FVU4l+1aZhto6yqck3zrAk3BaaZSINVZ2GAJdFolzov08Ut2x7IsXEECSJnJsU1Q3EOxtq01tdLYQ6xa68w6vavkpxGXm8Z2paotWql/KJbwxzcQWsdDT+VZIxHWESLncmwG8zZWZibyNdOuo3TXF0jUIQmEBCEKEBVe6BvYdVZUFXHaneb+g8UAoo/BJEA1N5zPdUbQqvfyMLqkC9amtgdJJqnO01+n5TvWTi4594SHZkBp+EtHZg5RQqqpJQyXU4ueC59qGBAa2a5uPXRcuLxBcZMuOrop0bYJj8IES20wRnhuOR1b+dU/+Z3y/T6rFUlUeDbCMFkgYuoB8iOhC68L2m4fqn9wr4tXM7hXjLwIP0KvhcM6RSptNm7n7JYOongMlBrJocNxHOXN5YLbgGmlD+kp2DhVpYefXe4jLJZmK6OyCWib/AKnn5jFhstHhHksaTc0d1BifTwW2nLU7PdGSpGyutmObQxll9vzLorquI2RS4qOo/PNS10idVeZnyShCEQAqYNhvXxMq6WzEADZIEgRJGgQGWxTHx+QOdpQbnLzPksdmEHPDSYyne58yVo8dMN/2Hxgx5rIa6Ki4WH1Evck9jd6ePtbW52MHISTJ92eV1qg0gyaj86dh9oBooCQIgjR1hVceMxznlo/uAO6loPqocZweY5vaO5rYHqjGTjfT3uCOClbV3uTQdx5kAMcXGpbYgbq2PxwY1riD2ssxSarnY73eMed3xNEOOcR9lXjP6p7EENYSSdzlv2fNXucrPOeChU43WMcivbHxjon+zsWeZvzdpvfcdxXHxeJzNwz/AIweoMK3s6edn7j4ctfRZoy+bHn7NDh8Vn4+jZY6QCq4WY0J+/qownCBUfhVm3PX/lq38MwclkIQiKCQKCKChBJMUaY+hT0nEETvUZ1ArlpBpoUsh4kYmEHtc35gCNibHxHmsTFvOtT1sfMFbeG6IoZEmpkuGc6ZFZ+Lw7ucw0RJIefhANZOWqzV46kjVQlpbTHcJxZkAt1NLgak5ZUXcWttDelLrHxMYAQ2eWZ3xHfM7QbJAxnSTJrf+EqrqGHkZ0NTusG87ldQgO2jm/hJfxLGg9kUgOgCk6xksnE4t7hBc4jSVOBjEHe1bEfK7bf8E/JTeEBenaWWO4/Ga6A0QRlAgznRdPs/CADn6dlvdfxK5XYUiWNJANW1lh0pUtWhgDlY0GARUzTtGSB6+CNNNzcmSo0oaUWOHa5AhuRANvh6puFmdSfCw8gktZFc7A0Mk5gjK97Loa2BGi0xMsiUIQnKwUPbPodCpQoE5yDMiRYEDXSYo3Od1DxzNLT+q4GoN2jqLJz2T19NDslclYtcRsTNDnamY5lW0WJnIfZZiha6KVlp6UP1C48bhi01lvWoPRwp4rWOJncgCYpB0npN9N1Z2JcTYTUA0rpGhVMqMH3v9L41prfvf0YjcPcdB2iegC7ML2W43AH7iSfBsALvwonswNYbHqhzri5BzItqBQXpVCNCKy8hlXk9sCeG4YMJdzSXXdEAZ0GZ8gmgzYjdugvM65zYqQ40dMC4JBzyia92iszDoAaAZa51+yuivCKJSvlk4Tc4gZUi9zG/0TEIViVipu4IQhEAIQhQgKHNBvVShQhQ4ZyPca+d0v3OUXAFDkOoT0JWrjKTFDDiKWtUfZT7s7C+Umt7/ZMQjYmoq1gFc9TUqyEIgBCEKABCEKEP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  <p:sldLayoutId id="2147484033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b="1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40139454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1261469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968777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0098472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758487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297551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7382888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6661411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38264746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4470650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935090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0080133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1965407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XNNrthcm H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8"/>
          <a:stretch>
            <a:fillRect/>
          </a:stretch>
        </p:blipFill>
        <p:spPr bwMode="auto">
          <a:xfrm>
            <a:off x="0" y="50800"/>
            <a:ext cx="91567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473200"/>
            <a:ext cx="80137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5F9AC3E-73F3-40C8-8C56-1CA34B3BBD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184400" y="368300"/>
            <a:ext cx="67818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TextBox 5"/>
          <p:cNvSpPr txBox="1">
            <a:spLocks noChangeArrowheads="1"/>
          </p:cNvSpPr>
          <p:nvPr/>
        </p:nvSpPr>
        <p:spPr bwMode="auto">
          <a:xfrm>
            <a:off x="7327900" y="6450013"/>
            <a:ext cx="1181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 smtClean="0">
                <a:solidFill>
                  <a:srgbClr val="FF0000"/>
                </a:solidFill>
                <a:cs typeface="Arial" charset="0"/>
              </a:rPr>
              <a:t>DRAFT</a:t>
            </a:r>
          </a:p>
        </p:txBody>
      </p:sp>
    </p:spTree>
    <p:extLst>
      <p:ext uri="{BB962C8B-B14F-4D97-AF65-F5344CB8AC3E}">
        <p14:creationId xmlns:p14="http://schemas.microsoft.com/office/powerpoint/2010/main" val="19051719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3810000"/>
            <a:ext cx="8153400" cy="2743200"/>
          </a:xfrm>
        </p:spPr>
        <p:txBody>
          <a:bodyPr>
            <a:normAutofit/>
          </a:bodyPr>
          <a:lstStyle/>
          <a:p>
            <a:pPr algn="r"/>
            <a:r>
              <a:rPr lang="en-US" sz="4900" dirty="0" smtClean="0">
                <a:solidFill>
                  <a:schemeClr val="tx1"/>
                </a:solidFill>
              </a:rPr>
              <a:t>SIEC Meeting</a:t>
            </a: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/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Thursday, august 17, </a:t>
            </a:r>
            <a:r>
              <a:rPr lang="en-US" sz="3100" b="1" dirty="0" smtClean="0">
                <a:solidFill>
                  <a:schemeClr val="tx1"/>
                </a:solidFill>
              </a:rPr>
              <a:t>2017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endParaRPr lang="en-US" sz="31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7700" y="1371600"/>
            <a:ext cx="8077200" cy="124252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State of Washington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State Interoperability Executive Committee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5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1752600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SIEC Advisory Workgroup (SAW)</a:t>
            </a:r>
            <a:br>
              <a:rPr lang="en-US" sz="4000" b="1" dirty="0">
                <a:solidFill>
                  <a:schemeClr val="bg2">
                    <a:lumMod val="25000"/>
                  </a:schemeClr>
                </a:solidFill>
              </a:rPr>
            </a:b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23900" y="2895600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Ongoing Projects Update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Shared </a:t>
            </a:r>
            <a:r>
              <a:rPr lang="en-US" sz="2400" dirty="0"/>
              <a:t>Radio Infrastructure Group Update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WSDOT </a:t>
            </a:r>
            <a:r>
              <a:rPr lang="en-US" sz="2400" dirty="0"/>
              <a:t>Radio System Procurement </a:t>
            </a:r>
            <a:r>
              <a:rPr lang="en-US" sz="2400" dirty="0" smtClean="0"/>
              <a:t>Update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RFP Status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Engineering Study Status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3986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914400"/>
            <a:ext cx="8153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2">
                    <a:lumMod val="25000"/>
                  </a:schemeClr>
                </a:solidFill>
              </a:rPr>
              <a:t>Catastrophic Emergency Communications Resiliency Planning Group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4000" b="1" dirty="0">
                <a:solidFill>
                  <a:schemeClr val="bg2">
                    <a:lumMod val="25000"/>
                  </a:schemeClr>
                </a:solidFill>
              </a:rPr>
            </a:br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3064587" y="3048000"/>
            <a:ext cx="2938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/>
              <a:t>Matt Modarelli</a:t>
            </a:r>
            <a:endParaRPr lang="en-US" sz="32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394055"/>
              </p:ext>
            </p:extLst>
          </p:nvPr>
        </p:nvGraphicFramePr>
        <p:xfrm>
          <a:off x="3064587" y="3886200"/>
          <a:ext cx="3048000" cy="2285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resentation" r:id="rId3" imgW="4570388" imgH="3427437" progId="PowerPoint.Show.12">
                  <p:embed/>
                </p:oleObj>
              </mc:Choice>
              <mc:Fallback>
                <p:oleObj name="Presentation" r:id="rId3" imgW="4570388" imgH="342743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64587" y="3886200"/>
                        <a:ext cx="3048000" cy="2285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95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52600"/>
            <a:ext cx="7315200" cy="4038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Good of the Order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Next Meeting:  </a:t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4400" dirty="0" smtClean="0">
                <a:solidFill>
                  <a:schemeClr val="tx1"/>
                </a:solidFill>
              </a:rPr>
              <a:t>October 19, 2017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Location: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1500 Jefferson St SE,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Room 2208</a:t>
            </a:r>
            <a:r>
              <a:rPr lang="en-US" sz="3200" dirty="0" smtClean="0">
                <a:solidFill>
                  <a:schemeClr val="tx1"/>
                </a:solidFill>
              </a:rPr>
              <a:t/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600" b="0" dirty="0" smtClean="0">
                <a:solidFill>
                  <a:schemeClr val="tx1"/>
                </a:solidFill>
              </a:rPr>
              <a:t> </a:t>
            </a:r>
            <a:r>
              <a:rPr lang="en-US" sz="3600" dirty="0" smtClean="0">
                <a:solidFill>
                  <a:schemeClr val="tx1"/>
                </a:solidFill>
              </a:rPr>
              <a:t> 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6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15200" cy="5867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Introductions</a:t>
            </a:r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</a:rPr>
            </a:br>
            <a:endParaRPr lang="en-US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9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391400" cy="85421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2">
                    <a:lumMod val="25000"/>
                  </a:schemeClr>
                </a:solidFill>
              </a:rPr>
              <a:t>Agenda For Review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01338"/>
            <a:ext cx="8153400" cy="5181600"/>
          </a:xfrm>
        </p:spPr>
        <p:txBody>
          <a:bodyPr>
            <a:noAutofit/>
          </a:bodyPr>
          <a:lstStyle/>
          <a:p>
            <a:pPr marL="574675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/>
              <a:t>Welcome and </a:t>
            </a:r>
            <a:r>
              <a:rPr lang="en-US" sz="2400" dirty="0" smtClean="0"/>
              <a:t>Introductions</a:t>
            </a:r>
          </a:p>
          <a:p>
            <a:pPr marL="574675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Approval of June Meeting Minutes</a:t>
            </a:r>
            <a:endParaRPr lang="en-US" sz="2400" dirty="0"/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News and Information Roundtable</a:t>
            </a:r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Washington OneNet (WON) Status</a:t>
            </a:r>
          </a:p>
          <a:p>
            <a:pPr marL="574675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/>
              <a:t>SIEC Advisory Workgroup (SAW</a:t>
            </a:r>
            <a:r>
              <a:rPr lang="en-US" sz="2400" dirty="0" smtClean="0"/>
              <a:t>)</a:t>
            </a:r>
          </a:p>
          <a:p>
            <a:pPr marL="574675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Resilient/Survivable Communications System Proposal</a:t>
            </a:r>
          </a:p>
          <a:p>
            <a:pPr marL="574675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WECCWG</a:t>
            </a:r>
          </a:p>
          <a:p>
            <a:pPr marL="574675" lvl="0" indent="-341313">
              <a:lnSpc>
                <a:spcPct val="110000"/>
              </a:lnSpc>
              <a:spcBef>
                <a:spcPts val="0"/>
              </a:spcBef>
              <a:buClrTx/>
              <a:buSzPct val="110000"/>
            </a:pPr>
            <a:r>
              <a:rPr lang="en-US" sz="2400" dirty="0" smtClean="0"/>
              <a:t>Good of the Order/Public Comments</a:t>
            </a:r>
          </a:p>
          <a:p>
            <a:pPr marL="233362" lvl="0" indent="0">
              <a:lnSpc>
                <a:spcPct val="110000"/>
              </a:lnSpc>
              <a:spcBef>
                <a:spcPts val="0"/>
              </a:spcBef>
              <a:buClrTx/>
              <a:buSzPct val="110000"/>
              <a:buNone/>
            </a:pP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marL="233362" lvl="0" indent="0">
              <a:lnSpc>
                <a:spcPct val="110000"/>
              </a:lnSpc>
              <a:spcBef>
                <a:spcPts val="0"/>
              </a:spcBef>
              <a:buClrTx/>
              <a:buSzPct val="110000"/>
              <a:buNone/>
            </a:pPr>
            <a:r>
              <a:rPr lang="en-US" b="0" dirty="0" smtClean="0">
                <a:solidFill>
                  <a:schemeClr val="bg2">
                    <a:lumMod val="25000"/>
                  </a:schemeClr>
                </a:solidFill>
              </a:rPr>
              <a:t>(Modify this agenda?)</a:t>
            </a:r>
            <a:endParaRPr lang="en-US" b="0" dirty="0">
              <a:solidFill>
                <a:schemeClr val="bg2">
                  <a:lumMod val="25000"/>
                </a:schemeClr>
              </a:solidFill>
            </a:endParaRPr>
          </a:p>
          <a:p>
            <a:pPr marL="118872" indent="0">
              <a:lnSpc>
                <a:spcPct val="150000"/>
              </a:lnSpc>
              <a:buClr>
                <a:srgbClr val="FCD116"/>
              </a:buClr>
              <a:buSzPct val="125000"/>
              <a:buNone/>
            </a:pPr>
            <a:endParaRPr lang="en-US" sz="3000" b="1" dirty="0" smtClean="0"/>
          </a:p>
        </p:txBody>
      </p:sp>
    </p:spTree>
    <p:extLst>
      <p:ext uri="{BB962C8B-B14F-4D97-AF65-F5344CB8AC3E}">
        <p14:creationId xmlns:p14="http://schemas.microsoft.com/office/powerpoint/2010/main" val="244377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315200" cy="586740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Approval of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June 15, 2017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Meeting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M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inutes </a:t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3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09600"/>
            <a:ext cx="8686800" cy="58674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News 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and Information Roundtable</a:t>
            </a:r>
            <a:br>
              <a:rPr lang="en-US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75000"/>
                  </a:schemeClr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0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1128"/>
            <a:ext cx="7315200" cy="449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336633"/>
                </a:solidFill>
              </a:rPr>
              <a:t/>
            </a:r>
            <a:br>
              <a:rPr lang="en-US" dirty="0" smtClean="0">
                <a:solidFill>
                  <a:srgbClr val="336633"/>
                </a:solidFill>
              </a:rPr>
            </a:br>
            <a:r>
              <a:rPr lang="en-US" dirty="0">
                <a:solidFill>
                  <a:srgbClr val="336633"/>
                </a:solidFill>
              </a:rPr>
              <a:t/>
            </a:r>
            <a:br>
              <a:rPr lang="en-US" dirty="0">
                <a:solidFill>
                  <a:srgbClr val="336633"/>
                </a:solidFill>
              </a:rPr>
            </a:br>
            <a:r>
              <a:rPr lang="en-US" dirty="0" smtClean="0">
                <a:solidFill>
                  <a:srgbClr val="336633"/>
                </a:solidFill>
              </a:rPr>
              <a:t>Washington OneNet Update</a:t>
            </a:r>
            <a:br>
              <a:rPr lang="en-US" dirty="0" smtClean="0">
                <a:solidFill>
                  <a:srgbClr val="336633"/>
                </a:solidFill>
              </a:rPr>
            </a:br>
            <a:r>
              <a:rPr lang="en-US" sz="3200" dirty="0" smtClean="0">
                <a:solidFill>
                  <a:srgbClr val="336633"/>
                </a:solidFill>
              </a:rPr>
              <a:t/>
            </a:r>
            <a:br>
              <a:rPr lang="en-US" sz="3200" dirty="0" smtClean="0">
                <a:solidFill>
                  <a:srgbClr val="336633"/>
                </a:solidFill>
              </a:rPr>
            </a:br>
            <a:r>
              <a:rPr lang="en-US" sz="3200" dirty="0" smtClean="0">
                <a:solidFill>
                  <a:srgbClr val="336633"/>
                </a:solidFill>
              </a:rPr>
              <a:t/>
            </a:r>
            <a:br>
              <a:rPr lang="en-US" sz="3200" dirty="0" smtClean="0">
                <a:solidFill>
                  <a:srgbClr val="336633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Shelley Westall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"/>
            <a:ext cx="2559160" cy="75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67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1128"/>
            <a:ext cx="7315200" cy="449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336633"/>
                </a:solidFill>
              </a:rPr>
              <a:t/>
            </a:r>
            <a:br>
              <a:rPr lang="en-US" dirty="0" smtClean="0">
                <a:solidFill>
                  <a:srgbClr val="336633"/>
                </a:solidFill>
              </a:rPr>
            </a:br>
            <a:r>
              <a:rPr lang="en-US" dirty="0">
                <a:solidFill>
                  <a:srgbClr val="336633"/>
                </a:solidFill>
              </a:rPr>
              <a:t/>
            </a:r>
            <a:br>
              <a:rPr lang="en-US" dirty="0">
                <a:solidFill>
                  <a:srgbClr val="336633"/>
                </a:solidFill>
              </a:rPr>
            </a:br>
            <a:r>
              <a:rPr lang="en-US" dirty="0" smtClean="0">
                <a:solidFill>
                  <a:srgbClr val="336633"/>
                </a:solidFill>
              </a:rPr>
              <a:t>Opt-In Costs</a:t>
            </a:r>
            <a:r>
              <a:rPr lang="en-US" dirty="0" smtClean="0">
                <a:solidFill>
                  <a:srgbClr val="336633"/>
                </a:solidFill>
              </a:rPr>
              <a:t/>
            </a:r>
            <a:br>
              <a:rPr lang="en-US" dirty="0" smtClean="0">
                <a:solidFill>
                  <a:srgbClr val="336633"/>
                </a:solidFill>
              </a:rPr>
            </a:br>
            <a:r>
              <a:rPr lang="en-US" sz="3200" dirty="0" smtClean="0">
                <a:solidFill>
                  <a:srgbClr val="336633"/>
                </a:solidFill>
              </a:rPr>
              <a:t/>
            </a:r>
            <a:br>
              <a:rPr lang="en-US" sz="3200" dirty="0" smtClean="0">
                <a:solidFill>
                  <a:srgbClr val="336633"/>
                </a:solidFill>
              </a:rPr>
            </a:br>
            <a:r>
              <a:rPr lang="en-US" sz="3200" dirty="0" smtClean="0">
                <a:solidFill>
                  <a:srgbClr val="336633"/>
                </a:solidFill>
              </a:rPr>
              <a:t/>
            </a:r>
            <a:br>
              <a:rPr lang="en-US" sz="3200" dirty="0" smtClean="0">
                <a:solidFill>
                  <a:srgbClr val="336633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Shelley Westall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"/>
            <a:ext cx="2559160" cy="75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31128"/>
            <a:ext cx="7315200" cy="4495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336633"/>
                </a:solidFill>
              </a:rPr>
              <a:t/>
            </a:r>
            <a:br>
              <a:rPr lang="en-US" dirty="0" smtClean="0">
                <a:solidFill>
                  <a:srgbClr val="336633"/>
                </a:solidFill>
              </a:rPr>
            </a:br>
            <a:r>
              <a:rPr lang="en-US" dirty="0">
                <a:solidFill>
                  <a:srgbClr val="336633"/>
                </a:solidFill>
              </a:rPr>
              <a:t/>
            </a:r>
            <a:br>
              <a:rPr lang="en-US" dirty="0">
                <a:solidFill>
                  <a:srgbClr val="336633"/>
                </a:solidFill>
              </a:rPr>
            </a:br>
            <a:r>
              <a:rPr lang="en-US" dirty="0" smtClean="0">
                <a:solidFill>
                  <a:srgbClr val="336633"/>
                </a:solidFill>
              </a:rPr>
              <a:t>Contracting Options</a:t>
            </a:r>
            <a:r>
              <a:rPr lang="en-US" dirty="0" smtClean="0">
                <a:solidFill>
                  <a:srgbClr val="336633"/>
                </a:solidFill>
              </a:rPr>
              <a:t/>
            </a:r>
            <a:br>
              <a:rPr lang="en-US" dirty="0" smtClean="0">
                <a:solidFill>
                  <a:srgbClr val="336633"/>
                </a:solidFill>
              </a:rPr>
            </a:br>
            <a:r>
              <a:rPr lang="en-US" sz="3200" dirty="0" smtClean="0">
                <a:solidFill>
                  <a:srgbClr val="336633"/>
                </a:solidFill>
              </a:rPr>
              <a:t/>
            </a:r>
            <a:br>
              <a:rPr lang="en-US" sz="3200" dirty="0" smtClean="0">
                <a:solidFill>
                  <a:srgbClr val="336633"/>
                </a:solidFill>
              </a:rPr>
            </a:br>
            <a:r>
              <a:rPr lang="en-US" sz="3200" dirty="0" smtClean="0">
                <a:solidFill>
                  <a:srgbClr val="336633"/>
                </a:solidFill>
              </a:rPr>
              <a:t/>
            </a:r>
            <a:br>
              <a:rPr lang="en-US" sz="3200" dirty="0" smtClean="0">
                <a:solidFill>
                  <a:srgbClr val="336633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Shelley Westall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"/>
            <a:ext cx="2559160" cy="75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11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1876961"/>
            <a:ext cx="815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>
                    <a:lumMod val="25000"/>
                  </a:schemeClr>
                </a:solidFill>
              </a:rPr>
              <a:t>SIEC Advisory Workgroup (SAW)</a:t>
            </a:r>
            <a:br>
              <a:rPr lang="en-US" sz="4000" b="1" dirty="0">
                <a:solidFill>
                  <a:schemeClr val="bg2">
                    <a:lumMod val="25000"/>
                  </a:schemeClr>
                </a:solidFill>
              </a:rPr>
            </a:b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3182541"/>
            <a:ext cx="7620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Michael Marusich</a:t>
            </a:r>
            <a:br>
              <a:rPr lang="en-US" sz="3200" b="1" dirty="0"/>
            </a:b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61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00.xml><?xml version="1.0" encoding="utf-8"?>
<EsriMapsInfo xmlns="ESRI.ArcGIS.Mapping.OfficeIntegration.PowerPointInfo">
  <Version>Version1</Version>
  <RequiresSignIn>False</RequiresSignIn>
</EsriMapsInfo>
</file>

<file path=customXml/item101.xml><?xml version="1.0" encoding="utf-8"?>
<EsriMapsInfo xmlns="ESRI.ArcGIS.Mapping.OfficeIntegration.PowerPointInfo">
  <Version>Version1</Version>
  <RequiresSignIn>False</RequiresSignIn>
</EsriMapsInfo>
</file>

<file path=customXml/item102.xml><?xml version="1.0" encoding="utf-8"?>
<EsriMapsInfo xmlns="ESRI.ArcGIS.Mapping.OfficeIntegration.PowerPointInfo">
  <Version>Version1</Version>
  <RequiresSignIn>False</RequiresSignIn>
</EsriMapsInfo>
</file>

<file path=customXml/item103.xml><?xml version="1.0" encoding="utf-8"?>
<EsriMapsInfo xmlns="ESRI.ArcGIS.Mapping.OfficeIntegration.PowerPointInfo">
  <Version>Version1</Version>
  <RequiresSignIn>False</RequiresSignIn>
</EsriMapsInfo>
</file>

<file path=customXml/item104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61AFE749-9408-4F8B-80B1-BB461A3B31F0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10F2E3E3-BADA-4159-A30A-8DB277BE6677}">
  <ds:schemaRefs>
    <ds:schemaRef ds:uri="ESRI.ArcGIS.Mapping.OfficeIntegration.PowerPointInfo"/>
  </ds:schemaRefs>
</ds:datastoreItem>
</file>

<file path=customXml/itemProps100.xml><?xml version="1.0" encoding="utf-8"?>
<ds:datastoreItem xmlns:ds="http://schemas.openxmlformats.org/officeDocument/2006/customXml" ds:itemID="{E3489BD7-C073-47DE-B2DC-FE93717616C0}">
  <ds:schemaRefs>
    <ds:schemaRef ds:uri="ESRI.ArcGIS.Mapping.OfficeIntegration.PowerPointInfo"/>
  </ds:schemaRefs>
</ds:datastoreItem>
</file>

<file path=customXml/itemProps101.xml><?xml version="1.0" encoding="utf-8"?>
<ds:datastoreItem xmlns:ds="http://schemas.openxmlformats.org/officeDocument/2006/customXml" ds:itemID="{BE9F8746-6455-4CC8-88A2-5AB17CD5FC73}">
  <ds:schemaRefs>
    <ds:schemaRef ds:uri="ESRI.ArcGIS.Mapping.OfficeIntegration.PowerPointInfo"/>
  </ds:schemaRefs>
</ds:datastoreItem>
</file>

<file path=customXml/itemProps102.xml><?xml version="1.0" encoding="utf-8"?>
<ds:datastoreItem xmlns:ds="http://schemas.openxmlformats.org/officeDocument/2006/customXml" ds:itemID="{A8145200-15C1-40AB-B364-D18BDA126615}">
  <ds:schemaRefs>
    <ds:schemaRef ds:uri="ESRI.ArcGIS.Mapping.OfficeIntegration.PowerPointInfo"/>
  </ds:schemaRefs>
</ds:datastoreItem>
</file>

<file path=customXml/itemProps103.xml><?xml version="1.0" encoding="utf-8"?>
<ds:datastoreItem xmlns:ds="http://schemas.openxmlformats.org/officeDocument/2006/customXml" ds:itemID="{1108DF88-15C2-4322-81C5-0E437CD8E9FF}">
  <ds:schemaRefs>
    <ds:schemaRef ds:uri="ESRI.ArcGIS.Mapping.OfficeIntegration.PowerPointInfo"/>
  </ds:schemaRefs>
</ds:datastoreItem>
</file>

<file path=customXml/itemProps104.xml><?xml version="1.0" encoding="utf-8"?>
<ds:datastoreItem xmlns:ds="http://schemas.openxmlformats.org/officeDocument/2006/customXml" ds:itemID="{A91F11D7-C5C4-4801-88A0-95A5AEE8DCDB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335E97C3-19D7-4F00-8705-445091C5F36F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EF171F03-D09E-4D8E-B3AB-800CD3558461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861E2616-2FC9-467D-95BD-3D4D255E434F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548DF123-1851-4739-B47C-A5B6066575EA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D3686C5C-9308-4102-A83E-41822687C0BA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20E69AB2-8186-45A3-BD98-C756C0BB7EC0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49CF47D8-0601-46EF-8BC3-36062314AEA0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EB4B0FDD-20E5-42A8-98B8-0A0F7E26BA31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0E229AF8-58FD-4ABC-962A-FEFF6F412244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96DD1454-D247-4D52-A9FD-C861F28C48AC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00A7899E-ADCF-44D8-A41D-1166F302202C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7DFAFD11-58C4-425B-8821-5E8455D7224C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C5F763D0-6A6C-4AD4-93A4-0A0F5C71D71A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27D6B47A-8A9D-49F4-87C6-C571D1838A10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93BED262-FF34-4074-AA45-1A3EA863D5FD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A0FA28C5-2D2C-42EF-BC28-908C958CD8D7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A100D1C8-88D9-4683-85D2-9BA253E9B9E3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6406E3E3-48CB-4E66-823D-54C55B92EA3E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C8DD5C42-F4C9-448B-B97D-1A5E3DC5494F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D991DDF6-D510-4660-AA95-75FE1E3636F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E998E637-EF55-4E48-8CEC-4AFC3DDAB29A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F613DADF-2067-4875-8FFD-8D6E2AC7F101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9915407F-624D-49A9-AC76-8A6F24BBD875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8EF31354-BC95-4A9F-9F42-5683AEFCC409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3AE31699-9B72-400D-89C0-67B961070A57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FF6109A6-5D0C-4B6F-B0EF-FA649C3F9A32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558A4A16-59F1-49AB-93FB-A91C236FD804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D3B45E3E-135F-487F-A6BD-0CE805426E14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D8C7E134-CC50-4F12-AE2E-F8C8CCB1CA0B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ADED5036-736D-4AFF-AF0F-02F023B4BADF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01467D2D-2982-47D5-A974-5CA6B078EDCC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DA3C3A7D-33A9-48F3-8DC8-F7E75B359E60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BAC120A1-01E2-4CCF-80AC-D8162094FF75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5A39F485-51A9-43FA-AC4F-1691E03217CB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85A42E7A-470E-4B69-A4CA-776270ACBB3D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EBDB9F5A-1F9F-4916-B58E-F997FD6052F4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E1B7318E-E2DF-4B80-9A75-391D28F9804E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1C5AC7CC-974F-4E98-A795-D160E79CBFF0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216E8C05-84A9-4E55-863B-C8ED971B775E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012FF100-9215-4164-9CBF-F3F5781B0FC9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87C4C38B-A682-453C-80C6-BA6126C784AF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26A514D8-B243-4BD5-B834-102BFBBEEBD7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99E20D54-DE03-4DB9-A710-9960183CC64B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D99846FD-CE9C-4204-BFDB-8CC89101E28E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7C2EC192-1FAB-402D-941E-12F36BC4A6EB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BBA8373F-4083-4150-BFDC-352D36CBD7C1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7E9A9F4A-55C7-4057-9D1E-35D929475CA1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B31B59A3-AA03-46D6-89F6-ED6A00569FDE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19C0710A-1967-4AC3-BAF2-FF459ADC39A2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15339AB7-DFDB-4C13-A683-D52308194B7E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BDF85618-1882-467E-A258-07281F7F26AB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09C3CCF1-D226-4443-9383-4046D0D7C113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079DEB05-5784-405D-9161-74BAE921914C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1EA53E19-7FA2-4B03-87E9-D888313B4B50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56C94547-8BE1-4579-B41C-D83593F3EB38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6293152C-A703-4711-B9FB-030BCA82A922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91A1B0CB-C7DF-4AFD-A657-51C84702A905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D96D3B5B-4636-42B4-9210-5BCCCF38664F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FE03DC74-0432-496B-BC32-0B50997BC221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BA444483-EBD7-4C19-82B6-35237FC25D7E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C3B620C7-55A6-4ABF-87B9-A19FAC7D33FC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3163B6BE-7ED6-4992-AAE9-6D3EE5AC2E4A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444DD6B7-EB7C-48D2-8389-7E7D76A80D1B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4050596E-382D-4280-9168-4634F943F69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D70753D8-F719-4181-87D3-15875E091DBA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1A432697-6E5C-485D-A631-49C1B74CDB97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08F2DEB2-8698-4AA9-8A25-83D39431C0A0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904D375F-5D01-4F7F-BE12-8A9DA8D534E8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78E1B883-C41E-409C-95B1-88AA7D95ED56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31D8064F-A805-4837-8036-E61E93B57831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A5AF3657-52CC-4B9D-94E8-03D4BA34FF74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3A47E4AB-3092-44AE-83B3-7E4ED058F9A6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2AC5DC76-964C-40B6-A8BC-E44A3CDDCA43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0C3C8EAF-C3E0-4B0D-B904-2A5CC5D960D0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AB2CF8BE-90F0-4C3B-B008-E7322DE9582D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090960CB-7DEF-41FE-BF7B-168917F1BC90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57BCF9EF-89A2-4363-8AA6-04DEB72F9EBF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E83C3643-7252-410E-A1F1-494F083607B7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E05A4209-1CA6-483F-B656-5B4527BE7A8B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CC685A58-EAFA-4426-B559-BE762DCEE0C1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B67CD9E3-F10C-4B89-890D-51028454C668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789197A2-DE5C-4FFD-88CF-167417090CCB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909449CD-815E-4A69-8D49-BD4DB5FC8FA4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65CC9AD6-FEFD-4644-806C-D012A17ECE50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319264FD-CE4E-4665-B890-50244A1AE7AF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87802F2A-DA6F-40D7-A0A7-639EB32AA42C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B459454A-7472-4707-84D2-AD338F80725A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C5F82660-2406-4E5B-B79E-00B868B58791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C3DBEDEE-C667-4534-AD7D-F9CDEF3056E9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1EA1725B-AB5B-4001-95A2-11F3B1E75190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33F5DF87-77ED-43B4-926E-073E66AA692E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1E48EAB0-0E91-4A0B-9760-2F79938572C5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778EAED9-78B0-49FC-8F38-56D647D2F040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4159A4CA-E29F-4630-89DA-7464EBE2239A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94FD15CC-6108-41C2-851F-0C4300589FC9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CD9D016F-2228-4BE2-9CA4-090C3D4C0A1B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DC6E96B5-0B92-40B4-B4AE-2ABA806DB4A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8577</TotalTime>
  <Words>96</Words>
  <Application>Microsoft Office PowerPoint</Application>
  <PresentationFormat>On-screen Show (4:3)</PresentationFormat>
  <Paragraphs>31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Arial</vt:lpstr>
      <vt:lpstr>Calibri</vt:lpstr>
      <vt:lpstr>Times New Roman</vt:lpstr>
      <vt:lpstr>Clarity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Presentation</vt:lpstr>
      <vt:lpstr>SIEC Meeting  Thursday, august 17, 2017 </vt:lpstr>
      <vt:lpstr>Introductions  </vt:lpstr>
      <vt:lpstr>Agenda For Review</vt:lpstr>
      <vt:lpstr> Approval of  June 15, 2017 Meeting Minutes  </vt:lpstr>
      <vt:lpstr>  News and Information Roundtable   </vt:lpstr>
      <vt:lpstr>  Washington OneNet Update   Shelley Westall  </vt:lpstr>
      <vt:lpstr>  Opt-In Costs   Shelley Westall  </vt:lpstr>
      <vt:lpstr>  Contracting Options   Shelley Westall  </vt:lpstr>
      <vt:lpstr>PowerPoint Presentation</vt:lpstr>
      <vt:lpstr>PowerPoint Presentation</vt:lpstr>
      <vt:lpstr>PowerPoint Presentation</vt:lpstr>
      <vt:lpstr>Good of the Order   Next Meeting:   October 19, 2017  Location: 1500 Jefferson St SE,  Room 2208   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FirstNet Update</dc:title>
  <dc:creator>Bill Schrier</dc:creator>
  <cp:lastModifiedBy>Knotts, Minette (WaTech)</cp:lastModifiedBy>
  <cp:revision>589</cp:revision>
  <cp:lastPrinted>2017-06-15T16:08:22Z</cp:lastPrinted>
  <dcterms:created xsi:type="dcterms:W3CDTF">2013-05-05T20:46:28Z</dcterms:created>
  <dcterms:modified xsi:type="dcterms:W3CDTF">2017-08-17T16:09:48Z</dcterms:modified>
</cp:coreProperties>
</file>