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68" r:id="rId2"/>
  </p:sldMasterIdLst>
  <p:notesMasterIdLst>
    <p:notesMasterId r:id="rId9"/>
  </p:notesMasterIdLst>
  <p:sldIdLst>
    <p:sldId id="257" r:id="rId3"/>
    <p:sldId id="258" r:id="rId4"/>
    <p:sldId id="261" r:id="rId5"/>
    <p:sldId id="262" r:id="rId6"/>
    <p:sldId id="264" r:id="rId7"/>
    <p:sldId id="263" r:id="rId8"/>
  </p:sldIdLst>
  <p:sldSz cx="15544800" cy="10058400"/>
  <p:notesSz cx="155448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805863" y="0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67DB6-365A-4785-9BE5-3A1CE5336C0D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6735763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8F27E-6479-4032-98BE-0F22C1FD4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DC475-BD9A-4C4C-9E91-34CA2171916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07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DC475-BD9A-4C4C-9E91-34CA2171916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6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DC475-BD9A-4C4C-9E91-34CA2171916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67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DC475-BD9A-4C4C-9E91-34CA2171916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24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DC475-BD9A-4C4C-9E91-34CA2171916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65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CDC475-BD9A-4C4C-9E91-34CA2171916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4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76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6890" y="807197"/>
            <a:ext cx="9326880" cy="831216"/>
          </a:xfrm>
          <a:prstGeom prst="rect">
            <a:avLst/>
          </a:prstGeom>
        </p:spPr>
        <p:txBody>
          <a:bodyPr anchor="b"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933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2944332"/>
            <a:ext cx="9326880" cy="6035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2347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pPr marL="0" lvl="0" indent="0" algn="l" defTabSz="6705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6890" y="1638413"/>
            <a:ext cx="9326880" cy="118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36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8716" y="742869"/>
            <a:ext cx="6445999" cy="874012"/>
          </a:xfrm>
          <a:prstGeom prst="rect">
            <a:avLst/>
          </a:prstGeom>
        </p:spPr>
        <p:txBody>
          <a:bodyPr anchor="b"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933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8180" y="758770"/>
            <a:ext cx="6836888" cy="81234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2347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pPr marL="0" lvl="0" indent="0" algn="l" defTabSz="6705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717" y="1616879"/>
            <a:ext cx="6445997" cy="72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7" baseline="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3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8716" y="742869"/>
            <a:ext cx="6445999" cy="874012"/>
          </a:xfrm>
          <a:prstGeom prst="rect">
            <a:avLst/>
          </a:prstGeom>
        </p:spPr>
        <p:txBody>
          <a:bodyPr anchor="b"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933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8180" y="758771"/>
            <a:ext cx="6836888" cy="39676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2347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pPr marL="0" lvl="0" indent="0" algn="l" defTabSz="6705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8717" y="1616879"/>
            <a:ext cx="6445997" cy="72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7" baseline="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35190" y="4920191"/>
            <a:ext cx="6836888" cy="39701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2347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85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Top, Three Photos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291" y="742869"/>
            <a:ext cx="14101855" cy="874012"/>
          </a:xfrm>
          <a:prstGeom prst="rect">
            <a:avLst/>
          </a:prstGeom>
        </p:spPr>
        <p:txBody>
          <a:bodyPr anchor="b"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933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36293" y="1851801"/>
            <a:ext cx="14101855" cy="4629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5726998" y="6683288"/>
            <a:ext cx="4131821" cy="21963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2347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pPr marL="0" lvl="0" indent="0" algn="l" defTabSz="6705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719723" y="6680716"/>
            <a:ext cx="4131821" cy="21963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347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10703337" y="6680717"/>
            <a:ext cx="4131821" cy="21963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2347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pPr marL="0" lvl="0" indent="0" algn="l" defTabSz="6705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167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5867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528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sz="5280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347"/>
            </a:lvl5pPr>
          </a:lstStyle>
          <a:p>
            <a:pPr lvl="0"/>
            <a:r>
              <a:rPr lang="en-US" dirty="0" smtClean="0"/>
              <a:t>First level of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0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5867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528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77240" y="2346961"/>
            <a:ext cx="6865620" cy="6638079"/>
          </a:xfrm>
          <a:prstGeom prst="rect">
            <a:avLst/>
          </a:prstGeom>
        </p:spPr>
        <p:txBody>
          <a:bodyPr/>
          <a:lstStyle>
            <a:lvl1pPr marL="502931" marR="0" indent="-502931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4693" baseline="0"/>
            </a:lvl1pPr>
            <a:lvl2pPr marL="1089685" marR="0" indent="-419110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4107"/>
            </a:lvl2pPr>
            <a:lvl3pPr marL="1676438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3520"/>
            </a:lvl3pPr>
            <a:lvl4pPr marL="2347013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2933"/>
            </a:lvl4pPr>
            <a:lvl5pPr marL="3017589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sz="2933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marL="502931" marR="0" lvl="0" indent="-502931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69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 of content</a:t>
            </a:r>
          </a:p>
          <a:p>
            <a:pPr marL="1089685" marR="0" lvl="1" indent="-419110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410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676438" marR="0" lvl="2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5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47013" marR="0" lvl="3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017589" marR="0" lvl="4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01940" y="2346961"/>
            <a:ext cx="6865620" cy="6638079"/>
          </a:xfrm>
          <a:prstGeom prst="rect">
            <a:avLst/>
          </a:prstGeom>
        </p:spPr>
        <p:txBody>
          <a:bodyPr/>
          <a:lstStyle>
            <a:lvl1pPr marL="502931" marR="0" indent="-502931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4693"/>
            </a:lvl1pPr>
            <a:lvl2pPr marL="1089685" marR="0" indent="-419110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4107"/>
            </a:lvl2pPr>
            <a:lvl3pPr marL="1676438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3520"/>
            </a:lvl3pPr>
            <a:lvl4pPr marL="2347013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2933"/>
            </a:lvl4pPr>
            <a:lvl5pPr marL="3017589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sz="2933"/>
            </a:lvl5pPr>
            <a:lvl6pPr>
              <a:defRPr sz="2640"/>
            </a:lvl6pPr>
            <a:lvl7pPr>
              <a:defRPr sz="2640"/>
            </a:lvl7pPr>
            <a:lvl8pPr>
              <a:defRPr sz="2640"/>
            </a:lvl8pPr>
            <a:lvl9pPr>
              <a:defRPr sz="2640"/>
            </a:lvl9pPr>
          </a:lstStyle>
          <a:p>
            <a:pPr marL="502931" marR="0" lvl="0" indent="-502931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69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 of content</a:t>
            </a:r>
          </a:p>
          <a:p>
            <a:pPr marL="1089685" marR="0" lvl="1" indent="-419110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410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676438" marR="0" lvl="2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5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47013" marR="0" lvl="3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017589" marR="0" lvl="4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7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5867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528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7240" y="2251499"/>
            <a:ext cx="6868320" cy="9383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107" b="1" baseline="0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7240" y="3189817"/>
            <a:ext cx="6868320" cy="5795222"/>
          </a:xfrm>
          <a:prstGeom prst="rect">
            <a:avLst/>
          </a:prstGeom>
        </p:spPr>
        <p:txBody>
          <a:bodyPr/>
          <a:lstStyle>
            <a:lvl1pPr marL="502931" marR="0" indent="-502931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4693"/>
            </a:lvl1pPr>
            <a:lvl2pPr marL="1089685" marR="0" indent="-419110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4107"/>
            </a:lvl2pPr>
            <a:lvl3pPr marL="1676438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3520"/>
            </a:lvl3pPr>
            <a:lvl4pPr marL="2347013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2933"/>
            </a:lvl4pPr>
            <a:lvl5pPr marL="3017589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sz="2933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marL="502931" marR="0" lvl="0" indent="-502931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69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 of content</a:t>
            </a:r>
          </a:p>
          <a:p>
            <a:pPr marL="1089685" marR="0" lvl="1" indent="-419110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410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676438" marR="0" lvl="2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5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47013" marR="0" lvl="3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017589" marR="0" lvl="4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96543" y="2251499"/>
            <a:ext cx="6871018" cy="9383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107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dirty="0" smtClean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96543" y="3189817"/>
            <a:ext cx="6871018" cy="5795222"/>
          </a:xfrm>
          <a:prstGeom prst="rect">
            <a:avLst/>
          </a:prstGeom>
        </p:spPr>
        <p:txBody>
          <a:bodyPr/>
          <a:lstStyle>
            <a:lvl1pPr marL="502931" marR="0" indent="-502931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4693"/>
            </a:lvl1pPr>
            <a:lvl2pPr marL="1089685" marR="0" indent="-419110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4107"/>
            </a:lvl2pPr>
            <a:lvl3pPr marL="1676438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3520"/>
            </a:lvl3pPr>
            <a:lvl4pPr marL="2347013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 sz="2933"/>
            </a:lvl4pPr>
            <a:lvl5pPr marL="3017589" marR="0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 sz="2933"/>
            </a:lvl5pPr>
            <a:lvl6pPr>
              <a:defRPr sz="2347"/>
            </a:lvl6pPr>
            <a:lvl7pPr>
              <a:defRPr sz="2347"/>
            </a:lvl7pPr>
            <a:lvl8pPr>
              <a:defRPr sz="2347"/>
            </a:lvl8pPr>
            <a:lvl9pPr>
              <a:defRPr sz="2347"/>
            </a:lvl9pPr>
          </a:lstStyle>
          <a:p>
            <a:pPr marL="502931" marR="0" lvl="0" indent="-502931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69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 of content</a:t>
            </a:r>
          </a:p>
          <a:p>
            <a:pPr marL="1089685" marR="0" lvl="1" indent="-419110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410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676438" marR="0" lvl="2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52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47013" marR="0" lvl="3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3017589" marR="0" lvl="4" indent="-335288" algn="l" defTabSz="6705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29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8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5867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528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5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7604617"/>
            <a:ext cx="13990320" cy="1676400"/>
          </a:xfrm>
          <a:prstGeom prst="rect">
            <a:avLst/>
          </a:prstGeom>
        </p:spPr>
        <p:txBody>
          <a:bodyPr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5867" b="1" kern="1200" cap="small" baseline="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528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8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3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on Left Bullet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1" y="400473"/>
            <a:ext cx="5114132" cy="1704340"/>
          </a:xfrm>
          <a:prstGeom prst="rect">
            <a:avLst/>
          </a:prstGeom>
        </p:spPr>
        <p:txBody>
          <a:bodyPr anchor="b"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107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77585" y="400474"/>
            <a:ext cx="8689975" cy="8584566"/>
          </a:xfrm>
          <a:prstGeom prst="rect">
            <a:avLst/>
          </a:prstGeom>
        </p:spPr>
        <p:txBody>
          <a:bodyPr/>
          <a:lstStyle>
            <a:lvl1pPr>
              <a:defRPr sz="2347"/>
            </a:lvl1pPr>
            <a:lvl2pPr>
              <a:defRPr sz="2347"/>
            </a:lvl2pPr>
            <a:lvl3pPr>
              <a:defRPr sz="2347"/>
            </a:lvl3pPr>
            <a:lvl4pPr>
              <a:defRPr sz="2347"/>
            </a:lvl4pPr>
            <a:lvl5pPr>
              <a:defRPr sz="2347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dirty="0" smtClean="0"/>
              <a:t>First level of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7241" y="2104814"/>
            <a:ext cx="5114132" cy="6880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6890" y="7040880"/>
            <a:ext cx="9326880" cy="831216"/>
          </a:xfrm>
          <a:prstGeom prst="rect">
            <a:avLst/>
          </a:prstGeom>
        </p:spPr>
        <p:txBody>
          <a:bodyPr anchor="b"/>
          <a:lstStyle>
            <a:lvl1pPr marL="0" marR="0" indent="0" algn="l" defTabSz="6705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933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2347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pPr marL="0" lvl="0" indent="0" algn="l" defTabSz="6705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6890" y="7872096"/>
            <a:ext cx="9326880" cy="118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47" baseline="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17680" y="9522884"/>
            <a:ext cx="3627120" cy="535517"/>
          </a:xfrm>
          <a:prstGeom prst="rect">
            <a:avLst/>
          </a:prstGeom>
        </p:spPr>
        <p:txBody>
          <a:bodyPr/>
          <a:lstStyle>
            <a:lvl1pPr algn="r">
              <a:defRPr sz="176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4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3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670575" rtl="0" eaLnBrk="1" latinLnBrk="0" hangingPunct="1"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931" indent="-502931" algn="l" defTabSz="670575" rtl="0" eaLnBrk="1" latinLnBrk="0" hangingPunct="1">
        <a:spcBef>
          <a:spcPct val="20000"/>
        </a:spcBef>
        <a:buFont typeface="Arial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85" indent="-419110" algn="l" defTabSz="670575" rtl="0" eaLnBrk="1" latinLnBrk="0" hangingPunct="1">
        <a:spcBef>
          <a:spcPct val="20000"/>
        </a:spcBef>
        <a:buFont typeface="Arial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670575" rtl="0" eaLnBrk="1" latinLnBrk="0" hangingPunct="1">
        <a:spcBef>
          <a:spcPct val="20000"/>
        </a:spcBef>
        <a:buFont typeface="Arial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670575" rtl="0" eaLnBrk="1" latinLnBrk="0" hangingPunct="1">
        <a:spcBef>
          <a:spcPct val="20000"/>
        </a:spcBef>
        <a:buFont typeface="Arial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670575" rtl="0" eaLnBrk="1" latinLnBrk="0" hangingPunct="1">
        <a:spcBef>
          <a:spcPct val="20000"/>
        </a:spcBef>
        <a:buFont typeface="Arial"/>
        <a:buChar char="»"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7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6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defTabSz="670575" rtl="0" eaLnBrk="0" fontAlgn="base" hangingPunct="0">
        <a:spcBef>
          <a:spcPct val="0"/>
        </a:spcBef>
        <a:spcAft>
          <a:spcPct val="0"/>
        </a:spcAft>
        <a:defRPr sz="5280" b="1" kern="1200">
          <a:solidFill>
            <a:srgbClr val="1B6C49"/>
          </a:solidFill>
          <a:latin typeface="Arial Black" panose="020B0A04020102020204" pitchFamily="34" charset="0"/>
          <a:ea typeface="+mj-ea"/>
          <a:cs typeface="+mj-cs"/>
        </a:defRPr>
      </a:lvl1pPr>
      <a:lvl2pPr algn="ctr" defTabSz="670575" rtl="0" eaLnBrk="0" fontAlgn="base" hangingPunct="0">
        <a:spcBef>
          <a:spcPct val="0"/>
        </a:spcBef>
        <a:spcAft>
          <a:spcPct val="0"/>
        </a:spcAft>
        <a:defRPr sz="6453">
          <a:solidFill>
            <a:schemeClr val="tx1"/>
          </a:solidFill>
          <a:latin typeface="Arial" pitchFamily="34" charset="0"/>
        </a:defRPr>
      </a:lvl2pPr>
      <a:lvl3pPr algn="ctr" defTabSz="670575" rtl="0" eaLnBrk="0" fontAlgn="base" hangingPunct="0">
        <a:spcBef>
          <a:spcPct val="0"/>
        </a:spcBef>
        <a:spcAft>
          <a:spcPct val="0"/>
        </a:spcAft>
        <a:defRPr sz="6453">
          <a:solidFill>
            <a:schemeClr val="tx1"/>
          </a:solidFill>
          <a:latin typeface="Arial" pitchFamily="34" charset="0"/>
        </a:defRPr>
      </a:lvl3pPr>
      <a:lvl4pPr algn="ctr" defTabSz="670575" rtl="0" eaLnBrk="0" fontAlgn="base" hangingPunct="0">
        <a:spcBef>
          <a:spcPct val="0"/>
        </a:spcBef>
        <a:spcAft>
          <a:spcPct val="0"/>
        </a:spcAft>
        <a:defRPr sz="6453">
          <a:solidFill>
            <a:schemeClr val="tx1"/>
          </a:solidFill>
          <a:latin typeface="Arial" pitchFamily="34" charset="0"/>
        </a:defRPr>
      </a:lvl4pPr>
      <a:lvl5pPr algn="ctr" defTabSz="670575" rtl="0" eaLnBrk="0" fontAlgn="base" hangingPunct="0">
        <a:spcBef>
          <a:spcPct val="0"/>
        </a:spcBef>
        <a:spcAft>
          <a:spcPct val="0"/>
        </a:spcAft>
        <a:defRPr sz="6453">
          <a:solidFill>
            <a:schemeClr val="tx1"/>
          </a:solidFill>
          <a:latin typeface="Arial" pitchFamily="34" charset="0"/>
        </a:defRPr>
      </a:lvl5pPr>
      <a:lvl6pPr marL="670575" algn="ctr" defTabSz="670575" rtl="0" fontAlgn="base">
        <a:spcBef>
          <a:spcPct val="0"/>
        </a:spcBef>
        <a:spcAft>
          <a:spcPct val="0"/>
        </a:spcAft>
        <a:defRPr sz="6453">
          <a:solidFill>
            <a:schemeClr val="tx1"/>
          </a:solidFill>
          <a:latin typeface="Arial" pitchFamily="34" charset="0"/>
        </a:defRPr>
      </a:lvl6pPr>
      <a:lvl7pPr marL="1341150" algn="ctr" defTabSz="670575" rtl="0" fontAlgn="base">
        <a:spcBef>
          <a:spcPct val="0"/>
        </a:spcBef>
        <a:spcAft>
          <a:spcPct val="0"/>
        </a:spcAft>
        <a:defRPr sz="6453">
          <a:solidFill>
            <a:schemeClr val="tx1"/>
          </a:solidFill>
          <a:latin typeface="Arial" pitchFamily="34" charset="0"/>
        </a:defRPr>
      </a:lvl7pPr>
      <a:lvl8pPr marL="2011726" algn="ctr" defTabSz="670575" rtl="0" fontAlgn="base">
        <a:spcBef>
          <a:spcPct val="0"/>
        </a:spcBef>
        <a:spcAft>
          <a:spcPct val="0"/>
        </a:spcAft>
        <a:defRPr sz="6453">
          <a:solidFill>
            <a:schemeClr val="tx1"/>
          </a:solidFill>
          <a:latin typeface="Arial" pitchFamily="34" charset="0"/>
        </a:defRPr>
      </a:lvl8pPr>
      <a:lvl9pPr marL="2682301" algn="ctr" defTabSz="670575" rtl="0" fontAlgn="base">
        <a:spcBef>
          <a:spcPct val="0"/>
        </a:spcBef>
        <a:spcAft>
          <a:spcPct val="0"/>
        </a:spcAft>
        <a:defRPr sz="6453">
          <a:solidFill>
            <a:schemeClr val="tx1"/>
          </a:solidFill>
          <a:latin typeface="Arial" pitchFamily="34" charset="0"/>
        </a:defRPr>
      </a:lvl9pPr>
    </p:titleStyle>
    <p:bodyStyle>
      <a:lvl1pPr marL="502931" indent="-502931" algn="l" defTabSz="670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693" kern="1200">
          <a:solidFill>
            <a:schemeClr val="tx1"/>
          </a:solidFill>
          <a:latin typeface="+mn-lt"/>
          <a:ea typeface="+mn-ea"/>
          <a:cs typeface="+mn-cs"/>
        </a:defRPr>
      </a:lvl1pPr>
      <a:lvl2pPr marL="1089685" indent="-419110" algn="l" defTabSz="670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107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6705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6705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33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6705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933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ct val="20000"/>
        </a:spcBef>
        <a:buFont typeface="Arial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cdowet@wsdot.w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825" y="2783434"/>
            <a:ext cx="10775084" cy="153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4693" dirty="0">
                <a:solidFill>
                  <a:srgbClr val="1D7D5B"/>
                </a:solidFill>
                <a:latin typeface="Arial Black"/>
                <a:cs typeface="Arial Black"/>
              </a:rPr>
              <a:t>ITS Communications &amp; Wireless LMR System Replacement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844" y="3916677"/>
            <a:ext cx="13309157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41150" fontAlgn="base">
              <a:spcBef>
                <a:spcPct val="0"/>
              </a:spcBef>
              <a:spcAft>
                <a:spcPct val="0"/>
              </a:spcAft>
            </a:pPr>
            <a:endParaRPr lang="en-US" sz="4107" b="1" spc="44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algn="ctr"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4107" b="1" spc="44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SIEC </a:t>
            </a:r>
            <a:r>
              <a:rPr lang="en-US" sz="4107" b="1" spc="44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Update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42661" y="5910028"/>
            <a:ext cx="4235349" cy="8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2347" dirty="0">
                <a:solidFill>
                  <a:prstClr val="black"/>
                </a:solidFill>
                <a:cs typeface="Arial" charset="0"/>
              </a:rPr>
              <a:t>Tim McDowell</a:t>
            </a:r>
          </a:p>
          <a:p>
            <a:pPr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2347" dirty="0">
                <a:solidFill>
                  <a:prstClr val="black"/>
                </a:solidFill>
                <a:cs typeface="Arial" charset="0"/>
              </a:rPr>
              <a:t>ITS Communications Manager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117259" y="5911062"/>
            <a:ext cx="5268686" cy="81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2347" dirty="0">
                <a:solidFill>
                  <a:prstClr val="black"/>
                </a:solidFill>
                <a:latin typeface="Arial" charset="0"/>
                <a:cs typeface="Arial" charset="0"/>
              </a:rPr>
              <a:t>John Nisbet</a:t>
            </a:r>
          </a:p>
          <a:p>
            <a:pPr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2347" dirty="0">
                <a:solidFill>
                  <a:prstClr val="black"/>
                </a:solidFill>
                <a:latin typeface="Arial" charset="0"/>
                <a:cs typeface="Arial" charset="0"/>
              </a:rPr>
              <a:t>Director Traffic Operations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44454" y="8319073"/>
            <a:ext cx="647494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1760" dirty="0">
                <a:solidFill>
                  <a:prstClr val="black"/>
                </a:solidFill>
                <a:cs typeface="Arial" charset="0"/>
              </a:rPr>
              <a:t>Roger Millar, Secretary of Transportation</a:t>
            </a:r>
          </a:p>
          <a:p>
            <a:pPr algn="r" defTabSz="1341150" fontAlgn="base">
              <a:spcBef>
                <a:spcPct val="0"/>
              </a:spcBef>
              <a:spcAft>
                <a:spcPct val="0"/>
              </a:spcAft>
            </a:pPr>
            <a:endParaRPr lang="en-US" sz="1760" dirty="0">
              <a:solidFill>
                <a:prstClr val="black"/>
              </a:solidFill>
              <a:cs typeface="Arial" charset="0"/>
            </a:endParaRPr>
          </a:p>
          <a:p>
            <a:pPr algn="r"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1760" dirty="0">
                <a:solidFill>
                  <a:prstClr val="black"/>
                </a:solidFill>
                <a:cs typeface="Arial" charset="0"/>
              </a:rPr>
              <a:t>Keith Metcalf, Deputy Secretary of Transportation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2826" y="7361691"/>
            <a:ext cx="3506470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41150" fontAlgn="base">
              <a:spcBef>
                <a:spcPct val="0"/>
              </a:spcBef>
              <a:spcAft>
                <a:spcPct val="0"/>
              </a:spcAft>
            </a:pPr>
            <a:r>
              <a:rPr lang="en-US" sz="2347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February 21, 2019</a:t>
            </a:r>
            <a:endParaRPr lang="en-US" sz="2347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2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134227"/>
            <a:ext cx="8630175" cy="874012"/>
          </a:xfrm>
        </p:spPr>
        <p:txBody>
          <a:bodyPr>
            <a:noAutofit/>
          </a:bodyPr>
          <a:lstStyle/>
          <a:p>
            <a:r>
              <a:rPr lang="en-US" sz="4693" dirty="0"/>
              <a:t>Progress to 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00" y="1329754"/>
            <a:ext cx="6750797" cy="8042845"/>
          </a:xfrm>
        </p:spPr>
        <p:txBody>
          <a:bodyPr>
            <a:normAutofit fontScale="92500" lnSpcReduction="20000"/>
          </a:bodyPr>
          <a:lstStyle/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dirty="0" smtClean="0"/>
              <a:t>FCC licensing is complete.</a:t>
            </a:r>
          </a:p>
          <a:p>
            <a:endParaRPr lang="en-US" dirty="0" smtClean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dirty="0" smtClean="0"/>
              <a:t>First milestone system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r</a:t>
            </a:r>
            <a:r>
              <a:rPr lang="en-US" dirty="0" smtClean="0"/>
              <a:t>eview is complete.</a:t>
            </a:r>
          </a:p>
          <a:p>
            <a:endParaRPr lang="en-US" dirty="0" smtClean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dirty="0" smtClean="0"/>
              <a:t>OCIO security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r</a:t>
            </a:r>
            <a:r>
              <a:rPr lang="en-US" dirty="0" smtClean="0"/>
              <a:t>eview is complete and approved.</a:t>
            </a:r>
          </a:p>
          <a:p>
            <a:endParaRPr lang="en-US" dirty="0" smtClean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dirty="0" smtClean="0"/>
              <a:t>Site visits for 2 regions are complete.</a:t>
            </a:r>
          </a:p>
          <a:p>
            <a:endParaRPr lang="en-US" dirty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dirty="0" smtClean="0"/>
              <a:t>Schedule </a:t>
            </a:r>
            <a:r>
              <a:rPr lang="en-US" dirty="0" smtClean="0"/>
              <a:t>shifted during system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r</a:t>
            </a:r>
            <a:r>
              <a:rPr lang="en-US" dirty="0" smtClean="0"/>
              <a:t>eview.</a:t>
            </a:r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dirty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p</a:t>
            </a:r>
            <a:r>
              <a:rPr lang="en-US" dirty="0" smtClean="0"/>
              <a:t>ilot and regional deployment activities are compressed to meet the agency goal of completing 2 regions before December of 2019.  Mainly to ensure we have spare parts going into that winter season.</a:t>
            </a:r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dirty="0" smtClean="0"/>
              <a:t>Final region complete is still December of </a:t>
            </a:r>
            <a:r>
              <a:rPr lang="en-US" dirty="0" smtClean="0"/>
              <a:t>2021</a:t>
            </a:r>
          </a:p>
          <a:p>
            <a:endParaRPr lang="en-US" sz="2000" dirty="0" smtClean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sz="2400" dirty="0" smtClean="0"/>
              <a:t>Detailed </a:t>
            </a:r>
            <a:r>
              <a:rPr lang="en-US" sz="2400" dirty="0"/>
              <a:t>design review for the 13 pilot sites is complete.</a:t>
            </a:r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sz="2400" dirty="0"/>
              <a:t>Factory </a:t>
            </a:r>
            <a:r>
              <a:rPr lang="en-US" sz="2400" dirty="0" smtClean="0"/>
              <a:t>acceptance </a:t>
            </a:r>
            <a:r>
              <a:rPr lang="en-US" sz="2400" dirty="0"/>
              <a:t>for </a:t>
            </a:r>
            <a:r>
              <a:rPr lang="en-US" sz="2400" dirty="0" smtClean="0"/>
              <a:t>pilots </a:t>
            </a:r>
            <a:r>
              <a:rPr lang="en-US" sz="2400" dirty="0"/>
              <a:t>competed this week</a:t>
            </a:r>
          </a:p>
          <a:p>
            <a:endParaRPr lang="en-US" sz="2100" dirty="0" smtClean="0"/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3" descr="Copy of IRT_Wrk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543" b="1543"/>
          <a:stretch>
            <a:fillRect/>
          </a:stretch>
        </p:blipFill>
        <p:spPr bwMode="auto">
          <a:xfrm>
            <a:off x="1701079" y="1329754"/>
            <a:ext cx="3414954" cy="2297074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8" name="Picture 12" descr="C:\Users\mcdowet\Downloads\6722792149_0c9349a670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r="459"/>
          <a:stretch>
            <a:fillRect/>
          </a:stretch>
        </p:blipFill>
        <p:spPr bwMode="auto">
          <a:xfrm>
            <a:off x="4224367" y="2633603"/>
            <a:ext cx="3414953" cy="2298553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5" descr="G:\RadioOps\!!SiteInformation\SiteData\ElectricCityRidge\PHOTOS\07-12-2011\Electric City 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1079" y="5138523"/>
            <a:ext cx="3414954" cy="2399949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Placeholder 16"/>
          <p:cNvPicPr>
            <a:picLocks noGrp="1" noChangeAspect="1"/>
          </p:cNvPicPr>
          <p:nvPr>
            <p:ph type="pic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r="2441"/>
          <a:stretch>
            <a:fillRect/>
          </a:stretch>
        </p:blipFill>
        <p:spPr>
          <a:xfrm>
            <a:off x="4224367" y="6711289"/>
            <a:ext cx="3414953" cy="2399949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344400" y="9535583"/>
            <a:ext cx="3129280" cy="535517"/>
          </a:xfrm>
        </p:spPr>
        <p:txBody>
          <a:bodyPr/>
          <a:lstStyle/>
          <a:p>
            <a:pPr defTabSz="13411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496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368" y="143370"/>
            <a:ext cx="10637729" cy="874012"/>
          </a:xfrm>
        </p:spPr>
        <p:txBody>
          <a:bodyPr>
            <a:noAutofit/>
          </a:bodyPr>
          <a:lstStyle/>
          <a:p>
            <a:r>
              <a:rPr lang="en-US" sz="4693" dirty="0" smtClean="0"/>
              <a:t>Upcoming tasks</a:t>
            </a:r>
            <a:endParaRPr lang="en-US" sz="4693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01" y="1616879"/>
            <a:ext cx="6843714" cy="7276064"/>
          </a:xfrm>
        </p:spPr>
        <p:txBody>
          <a:bodyPr>
            <a:normAutofit/>
          </a:bodyPr>
          <a:lstStyle/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sz="2053" dirty="0"/>
              <a:t>Maintain </a:t>
            </a:r>
            <a:r>
              <a:rPr lang="en-US" sz="2053" dirty="0" smtClean="0"/>
              <a:t>OCIO IT Pool Dashboard</a:t>
            </a:r>
            <a:endParaRPr lang="en-US" sz="2053" dirty="0"/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dirty="0"/>
              <a:t>Scope		 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dirty="0" smtClean="0"/>
              <a:t>Schedule		  </a:t>
            </a:r>
            <a:endParaRPr lang="en-US" dirty="0"/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dirty="0"/>
              <a:t>Budget</a:t>
            </a:r>
          </a:p>
          <a:p>
            <a:pPr marL="1089685" lvl="1" indent="-419110">
              <a:buFont typeface="Arial" panose="020B0604020202020204" pitchFamily="34" charset="0"/>
              <a:buChar char="•"/>
            </a:pPr>
            <a:r>
              <a:rPr lang="en-US" dirty="0"/>
              <a:t>OCIO </a:t>
            </a:r>
            <a:r>
              <a:rPr lang="en-US" dirty="0" smtClean="0"/>
              <a:t>Assessment</a:t>
            </a:r>
            <a:endParaRPr lang="en-US" sz="1173" dirty="0"/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sz="2053" dirty="0" smtClean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sz="2053" dirty="0" smtClean="0"/>
              <a:t>Current status and quality assurance reports on the OCIO Dashboard. </a:t>
            </a:r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sz="2053" dirty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sz="2053" dirty="0" smtClean="0"/>
              <a:t>Complete </a:t>
            </a:r>
            <a:r>
              <a:rPr lang="en-US" sz="2053" dirty="0"/>
              <a:t>d</a:t>
            </a:r>
            <a:r>
              <a:rPr lang="en-US" sz="2053" dirty="0" smtClean="0"/>
              <a:t>etailed design for </a:t>
            </a:r>
            <a:r>
              <a:rPr lang="en-US" sz="2053" dirty="0" smtClean="0"/>
              <a:t>Northwest and North Central regions.</a:t>
            </a:r>
            <a:endParaRPr lang="en-US" sz="2053" dirty="0" smtClean="0"/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sz="2053" dirty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sz="2053" dirty="0" smtClean="0"/>
              <a:t>Install equipment for pilot and conduct pilot testing.</a:t>
            </a:r>
            <a:endParaRPr lang="en-US" sz="2053" dirty="0"/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sz="2053" dirty="0"/>
          </a:p>
          <a:p>
            <a:pPr marL="419110" indent="-419110">
              <a:buFont typeface="Arial" panose="020B0604020202020204" pitchFamily="34" charset="0"/>
              <a:buChar char="•"/>
            </a:pPr>
            <a:r>
              <a:rPr lang="en-US" sz="2053" dirty="0" smtClean="0"/>
              <a:t>Factory acceptance and equipment </a:t>
            </a:r>
            <a:r>
              <a:rPr lang="en-US" sz="2053" dirty="0" smtClean="0"/>
              <a:t>delivery for remaining sites in Northwest and North Central regions.</a:t>
            </a:r>
            <a:endParaRPr lang="en-US" sz="2053" dirty="0"/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sz="2053" dirty="0"/>
          </a:p>
          <a:p>
            <a:pPr marL="419110" indent="-419110">
              <a:buFont typeface="Arial" panose="020B0604020202020204" pitchFamily="34" charset="0"/>
              <a:buChar char="•"/>
            </a:pPr>
            <a:endParaRPr lang="en-US" sz="2053" dirty="0"/>
          </a:p>
          <a:p>
            <a:endParaRPr lang="en-US" sz="205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11000" y="9522884"/>
            <a:ext cx="3627120" cy="535517"/>
          </a:xfrm>
        </p:spPr>
        <p:txBody>
          <a:bodyPr/>
          <a:lstStyle/>
          <a:p>
            <a:pPr marL="0" marR="0" lvl="0" indent="0" algn="r" defTabSz="1341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1B390-8C00-49C7-BEED-470B249615B6}" type="slidenum">
              <a:rPr kumimoji="0" lang="en-US" sz="17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341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68" y="1244446"/>
            <a:ext cx="6163263" cy="38784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l="4628" r="4628"/>
          <a:stretch>
            <a:fillRect/>
          </a:stretch>
        </p:blipFill>
        <p:spPr>
          <a:xfrm>
            <a:off x="1632821" y="5122929"/>
            <a:ext cx="5937870" cy="3996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0744213" y="2057400"/>
            <a:ext cx="223539" cy="876319"/>
            <a:chOff x="10672045" y="4960629"/>
            <a:chExt cx="223539" cy="8763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2063" y="4960629"/>
              <a:ext cx="223520" cy="2235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2045" y="5613409"/>
              <a:ext cx="223539" cy="22353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680" y="2971800"/>
            <a:ext cx="223520" cy="223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13" y="2364749"/>
            <a:ext cx="261601" cy="2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5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1"/>
            <a:ext cx="5791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693" dirty="0" smtClean="0"/>
              <a:t>Schedule</a:t>
            </a:r>
            <a:endParaRPr lang="en-US" sz="469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1341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1B390-8C00-49C7-BEED-470B249615B6}" type="slidenum">
              <a:rPr kumimoji="0" lang="en-US" sz="17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341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47725" y="4571999"/>
            <a:ext cx="253674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219200" y="883025"/>
            <a:ext cx="1554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345015"/>
              </p:ext>
            </p:extLst>
          </p:nvPr>
        </p:nvGraphicFramePr>
        <p:xfrm>
          <a:off x="533400" y="883023"/>
          <a:ext cx="12649200" cy="852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4" imgW="10305916" imgH="6934234" progId="Visio.Drawing.15">
                  <p:embed/>
                </p:oleObj>
              </mc:Choice>
              <mc:Fallback>
                <p:oleObj name="Visio" r:id="rId4" imgW="10305916" imgH="6934234" progId="Visio.Drawing.1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83023"/>
                        <a:ext cx="12649200" cy="8526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26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1"/>
            <a:ext cx="5791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693" dirty="0" smtClean="0"/>
              <a:t>Schedule</a:t>
            </a:r>
            <a:endParaRPr lang="en-US" sz="469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1341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1B390-8C00-49C7-BEED-470B249615B6}" type="slidenum">
              <a:rPr kumimoji="0" lang="en-US" sz="17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13411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47725" y="4571999"/>
            <a:ext cx="253674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219200" y="883025"/>
            <a:ext cx="1554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199" y="1523999"/>
            <a:ext cx="26317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046557"/>
              </p:ext>
            </p:extLst>
          </p:nvPr>
        </p:nvGraphicFramePr>
        <p:xfrm>
          <a:off x="131727" y="1523999"/>
          <a:ext cx="14955873" cy="7065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4" imgW="9277497" imgH="4381509" progId="Visio.Drawing.15">
                  <p:embed/>
                </p:oleObj>
              </mc:Choice>
              <mc:Fallback>
                <p:oleObj name="Visio" r:id="rId4" imgW="9277497" imgH="438150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27" y="1523999"/>
                        <a:ext cx="14955873" cy="7065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92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87839" y="215662"/>
            <a:ext cx="12070080" cy="860345"/>
          </a:xfrm>
        </p:spPr>
        <p:txBody>
          <a:bodyPr>
            <a:normAutofit/>
          </a:bodyPr>
          <a:lstStyle/>
          <a:p>
            <a:r>
              <a:rPr lang="en-US" sz="4693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1150" fontAlgn="base">
              <a:spcBef>
                <a:spcPct val="0"/>
              </a:spcBef>
              <a:spcAft>
                <a:spcPct val="0"/>
              </a:spcAft>
              <a:defRPr/>
            </a:pPr>
            <a:fld id="{07A1B390-8C00-49C7-BEED-470B249615B6}" type="slidenum">
              <a:rPr lang="en-US">
                <a:solidFill>
                  <a:prstClr val="white"/>
                </a:solidFill>
                <a:latin typeface="Arial" charset="0"/>
              </a:rPr>
              <a:pPr defTabSz="134115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9" name="Picture 3" descr="G:\RadioOps\!!SiteInformation\SiteData\MtBaker\Photos\Photos11-3-10\IMG_034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37361" y="2346961"/>
            <a:ext cx="12070080" cy="6638079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37361" y="2649042"/>
            <a:ext cx="7351777" cy="189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6753" lvl="1" defTabSz="1341150" fontAlgn="base"/>
            <a:r>
              <a:rPr lang="en-US" altLang="en-US" sz="2347" dirty="0">
                <a:solidFill>
                  <a:srgbClr val="000000"/>
                </a:solidFill>
                <a:latin typeface="Arial" charset="0"/>
                <a:ea typeface="ヒラギノ角ゴ Pro W3" pitchFamily="-128" charset="-128"/>
              </a:rPr>
              <a:t>Tim McDowell</a:t>
            </a:r>
          </a:p>
          <a:p>
            <a:pPr marL="586753" lvl="1" defTabSz="1341150" fontAlgn="base"/>
            <a:r>
              <a:rPr lang="en-US" altLang="en-US" sz="2347" dirty="0">
                <a:solidFill>
                  <a:srgbClr val="000000"/>
                </a:solidFill>
                <a:latin typeface="Arial" charset="0"/>
                <a:ea typeface="ヒラギノ角ゴ Pro W3" pitchFamily="-128" charset="-128"/>
              </a:rPr>
              <a:t>Washington State Department of Transportation</a:t>
            </a:r>
          </a:p>
          <a:p>
            <a:pPr marL="586753" lvl="1" defTabSz="1341150" fontAlgn="base"/>
            <a:r>
              <a:rPr lang="en-US" altLang="en-US" sz="2347" dirty="0">
                <a:solidFill>
                  <a:srgbClr val="000000"/>
                </a:solidFill>
                <a:latin typeface="Arial" charset="0"/>
                <a:ea typeface="ヒラギノ角ゴ Pro W3" pitchFamily="-128" charset="-128"/>
              </a:rPr>
              <a:t>ITS Communications &amp; Wireless Technology</a:t>
            </a:r>
          </a:p>
          <a:p>
            <a:pPr marL="586753" lvl="1" defTabSz="1341150" fontAlgn="base"/>
            <a:r>
              <a:rPr lang="en-US" altLang="en-US" sz="2347" dirty="0">
                <a:solidFill>
                  <a:srgbClr val="000000"/>
                </a:solidFill>
                <a:latin typeface="Arial" charset="0"/>
                <a:ea typeface="ヒラギノ角ゴ Pro W3" pitchFamily="-128" charset="-128"/>
                <a:hlinkClick r:id="rId4"/>
              </a:rPr>
              <a:t>mcdowet@wsdot.wa.gov</a:t>
            </a:r>
            <a:endParaRPr lang="en-US" altLang="en-US" sz="2347" dirty="0">
              <a:solidFill>
                <a:srgbClr val="000000"/>
              </a:solidFill>
              <a:latin typeface="Arial" charset="0"/>
              <a:ea typeface="ヒラギノ角ゴ Pro W3" pitchFamily="-128" charset="-128"/>
            </a:endParaRPr>
          </a:p>
          <a:p>
            <a:pPr marL="586753" lvl="1" defTabSz="1341150" fontAlgn="base"/>
            <a:r>
              <a:rPr lang="en-US" altLang="en-US" sz="2347" dirty="0">
                <a:solidFill>
                  <a:srgbClr val="000000"/>
                </a:solidFill>
                <a:latin typeface="Arial" charset="0"/>
                <a:ea typeface="ヒラギノ角ゴ Pro W3" pitchFamily="-128" charset="-128"/>
              </a:rPr>
              <a:t>(360)705-7028</a:t>
            </a:r>
          </a:p>
        </p:txBody>
      </p:sp>
    </p:spTree>
    <p:extLst>
      <p:ext uri="{BB962C8B-B14F-4D97-AF65-F5344CB8AC3E}">
        <p14:creationId xmlns:p14="http://schemas.microsoft.com/office/powerpoint/2010/main" val="3770787894"/>
      </p:ext>
    </p:extLst>
  </p:cSld>
  <p:clrMapOvr>
    <a:masterClrMapping/>
  </p:clrMapOvr>
</p:sld>
</file>

<file path=ppt/theme/theme1.xml><?xml version="1.0" encoding="utf-8"?>
<a:theme xmlns:a="http://schemas.openxmlformats.org/drawingml/2006/main" name="WSDOT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DOT_10192016.potx" id="{13AC6A22-EAEB-4155-AB41-857157455DCA}" vid="{7C8F43D9-3EE6-453E-A54E-166D9204F702}"/>
    </a:ext>
  </a:extLst>
</a:theme>
</file>

<file path=ppt/theme/theme2.xml><?xml version="1.0" encoding="utf-8"?>
<a:theme xmlns:a="http://schemas.openxmlformats.org/drawingml/2006/main" name="WSDOT CONTENT SLIDES">
  <a:themeElements>
    <a:clrScheme name="WSDOT2016">
      <a:dk1>
        <a:srgbClr val="000000"/>
      </a:dk1>
      <a:lt1>
        <a:sysClr val="window" lastClr="FFFFFF"/>
      </a:lt1>
      <a:dk2>
        <a:srgbClr val="004F50"/>
      </a:dk2>
      <a:lt2>
        <a:srgbClr val="9EA0A3"/>
      </a:lt2>
      <a:accent1>
        <a:srgbClr val="004F50"/>
      </a:accent1>
      <a:accent2>
        <a:srgbClr val="007A60"/>
      </a:accent2>
      <a:accent3>
        <a:srgbClr val="00AF41"/>
      </a:accent3>
      <a:accent4>
        <a:srgbClr val="6D1D6A"/>
      </a:accent4>
      <a:accent5>
        <a:srgbClr val="FF6C0C"/>
      </a:accent5>
      <a:accent6>
        <a:srgbClr val="95D600"/>
      </a:accent6>
      <a:hlink>
        <a:srgbClr val="003366"/>
      </a:hlink>
      <a:folHlink>
        <a:srgbClr val="49494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DOT_10192016.potx" id="{13AC6A22-EAEB-4155-AB41-857157455DCA}" vid="{E2DCF8B4-B9FA-41DC-AD40-65648BC07E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175</Words>
  <Application>Microsoft Office PowerPoint</Application>
  <PresentationFormat>Custom</PresentationFormat>
  <Paragraphs>63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ヒラギノ角ゴ Pro W3</vt:lpstr>
      <vt:lpstr>WSDOT_PPT_TEMPLATE</vt:lpstr>
      <vt:lpstr>WSDOT CONTENT SLIDES</vt:lpstr>
      <vt:lpstr>Microsoft Visio Drawing</vt:lpstr>
      <vt:lpstr>PowerPoint Presentation</vt:lpstr>
      <vt:lpstr>Progress to date</vt:lpstr>
      <vt:lpstr>Upcoming tasks</vt:lpstr>
      <vt:lpstr>Schedule</vt:lpstr>
      <vt:lpstr>Schedule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Wide</dc:title>
  <dc:creator>McDowell, Tim</dc:creator>
  <cp:lastModifiedBy>McDowell, Tim</cp:lastModifiedBy>
  <cp:revision>23</cp:revision>
  <dcterms:created xsi:type="dcterms:W3CDTF">2018-01-22T11:47:02Z</dcterms:created>
  <dcterms:modified xsi:type="dcterms:W3CDTF">2019-02-11T20:33:51Z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2017-06-15T00:00:00Z</vt:filetime>
  </property>
  <property fmtid="{D5CDD505-2E9C-101B-9397-08002B2CF9AE}" pid="3" name="Creator">
    <vt:lpwstr>AutoCAD Architecture 2015 - English 2015 (20.0s (LMS Tech))</vt:lpwstr>
  </property>
  <property fmtid="{D5CDD505-2E9C-101B-9397-08002B2CF9AE}" pid="4" name="LastSaved">
    <vt:filetime>2018-01-22T00:00:00Z</vt:filetime>
  </property>
</Properties>
</file>