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358" r:id="rId3"/>
    <p:sldId id="379" r:id="rId4"/>
    <p:sldId id="389" r:id="rId5"/>
    <p:sldId id="390" r:id="rId6"/>
    <p:sldId id="391" r:id="rId7"/>
    <p:sldId id="387" r:id="rId8"/>
    <p:sldId id="392" r:id="rId9"/>
    <p:sldId id="388" r:id="rId10"/>
    <p:sldId id="372" r:id="rId11"/>
  </p:sldIdLst>
  <p:sldSz cx="9144000" cy="6858000" type="screen4x3"/>
  <p:notesSz cx="7010400" cy="92233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CCE4"/>
    <a:srgbClr val="CC9900"/>
    <a:srgbClr val="FFCC66"/>
    <a:srgbClr val="B8CCE4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598" autoAdjust="0"/>
  </p:normalViewPr>
  <p:slideViewPr>
    <p:cSldViewPr>
      <p:cViewPr varScale="1">
        <p:scale>
          <a:sx n="98" d="100"/>
          <a:sy n="98" d="100"/>
        </p:scale>
        <p:origin x="72" y="32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0"/>
            <a:ext cx="3038475" cy="46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1734"/>
            <a:ext cx="5607050" cy="415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60316"/>
            <a:ext cx="3038475" cy="46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760316"/>
            <a:ext cx="3038475" cy="46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C1AC92E0-D6EC-4FBC-AE96-9AF0016D252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308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05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48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11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99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94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58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31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3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4AA42-C17F-4804-A2AC-C493A0EA2F8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AF2E6-B46D-4B28-99A8-8425DA0A904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48FB5-9E9B-49B8-9B6C-B6ACFA560A5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23AE4-EA9A-4297-AB55-40D167054D0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0DFF2-6CCA-48ED-BD54-B0596503FB7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A9928-FFB9-4BC7-8002-103341B4A81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05F90-4FC2-4218-A739-C3103102D30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2A817-4F86-4C75-BAEA-5BDB52FD216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C99F2-315A-49B8-A4DB-5E65FB1E93C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D2608-1475-4687-8A9E-E976111FF04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660DF-96E0-4ABB-B25E-B5BD91DD44A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B6CCE4"/>
            </a:gs>
            <a:gs pos="53000">
              <a:schemeClr val="bg1"/>
            </a:gs>
            <a:gs pos="69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E0F8CC-5779-4FEA-AE03-B6B473B96C80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Robert.schwent@wsp.wa.gov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382899"/>
            <a:ext cx="7772400" cy="1600200"/>
          </a:xfrm>
        </p:spPr>
        <p:txBody>
          <a:bodyPr/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 Mobile Radio System Upgrade Project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Report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5791200"/>
            <a:ext cx="6400800" cy="685800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en-US" sz="1600" dirty="0" smtClean="0"/>
              <a:t>Bob Schwent</a:t>
            </a:r>
          </a:p>
          <a:p>
            <a:pPr algn="r">
              <a:lnSpc>
                <a:spcPct val="90000"/>
              </a:lnSpc>
            </a:pPr>
            <a:r>
              <a:rPr lang="en-US" sz="1600" dirty="0" smtClean="0"/>
              <a:t>WSP Electronic Services Division </a:t>
            </a:r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1905000" cy="1066799"/>
          </a:xfrm>
          <a:prstGeom prst="rect">
            <a:avLst/>
          </a:prstGeom>
        </p:spPr>
      </p:pic>
      <p:pic>
        <p:nvPicPr>
          <p:cNvPr id="6" name="Picture 4" descr="a siec_banner_doc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04800"/>
            <a:ext cx="4648200" cy="1524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219200" y="3981069"/>
            <a:ext cx="69342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Interoperability Executive Committee (SIEC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>
              <a:lnSpc>
                <a:spcPct val="90000"/>
              </a:lnSpc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21, 2019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05400" y="2590800"/>
            <a:ext cx="3733800" cy="6096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5181600"/>
            <a:ext cx="3810000" cy="1371600"/>
          </a:xfrm>
          <a:noFill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b="1" dirty="0"/>
              <a:t>	</a:t>
            </a:r>
            <a:endParaRPr lang="en-US" sz="2400" dirty="0"/>
          </a:p>
          <a:p>
            <a:pPr algn="r">
              <a:lnSpc>
                <a:spcPct val="80000"/>
              </a:lnSpc>
              <a:buFontTx/>
              <a:buNone/>
            </a:pPr>
            <a:r>
              <a:rPr lang="en-US" sz="2000" dirty="0" smtClean="0"/>
              <a:t>Bob Schwent</a:t>
            </a:r>
          </a:p>
          <a:p>
            <a:pPr algn="r">
              <a:lnSpc>
                <a:spcPct val="80000"/>
              </a:lnSpc>
              <a:buNone/>
            </a:pPr>
            <a:r>
              <a:rPr lang="en-US" sz="2000" dirty="0"/>
              <a:t>(360) 534-0601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en-US" sz="2000" dirty="0" smtClean="0">
                <a:hlinkClick r:id="rId2"/>
              </a:rPr>
              <a:t>robert.schwent@wsp.wa.gov</a:t>
            </a:r>
            <a:endParaRPr lang="en-US" sz="20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endParaRPr lang="en-US" sz="1400" dirty="0"/>
          </a:p>
          <a:p>
            <a:pPr>
              <a:lnSpc>
                <a:spcPct val="80000"/>
              </a:lnSpc>
            </a:pPr>
            <a:endParaRPr lang="en-US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0686"/>
            <a:ext cx="4572000" cy="5064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57200"/>
            <a:ext cx="1905000" cy="1066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533400" y="609600"/>
            <a:ext cx="7962900" cy="45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Project Status Report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81000" y="1524000"/>
            <a:ext cx="8305800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dirty="0" smtClean="0"/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2003 – WSP partners with the US Department of Justice (DOJ) to deploy the Integrated Wireless Network (IWN) as a pilot project.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2005 – WSP and DOJ expand successful pilot to include Eastern Washington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2007 – WSP installs two trunked radio sites on the IWN system as a P25 technology pilot for WSP.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2009 – WSP upgrades 5 console positions in Marysville WSP facility on the IWN system to support the 2010 Olympic communications.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2011 – WSP joins the IWN system at the request of DOJ to improve coverage and interoperability as part of the WSP Narrowband Project.</a:t>
            </a:r>
          </a:p>
          <a:p>
            <a:pPr marL="742950" lvl="1" indent="-285750" algn="just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600" dirty="0" smtClean="0"/>
              <a:t>WSP becomes zone 2 of the IWN system using a second Master Site through an Inter-zone link (single system architecture).</a:t>
            </a:r>
          </a:p>
          <a:p>
            <a:pPr lvl="1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 smtClean="0"/>
              <a:t>-  MOU states that when technology supports it WSP will change to an ISSI connection and split the systems.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2015 – DOJ communications are consolidated under the FBI.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2018 – FBI and WSP agree to upgrade the system Master Sites and implement an ISSI connection in place of the Inter-zone link (two system architecture with cross-system roaming). </a:t>
            </a:r>
          </a:p>
          <a:p>
            <a:pPr lvl="1">
              <a:spcBef>
                <a:spcPct val="20000"/>
              </a:spcBef>
              <a:defRPr/>
            </a:pPr>
            <a:endParaRPr lang="en-US" sz="1600" dirty="0"/>
          </a:p>
          <a:p>
            <a:pPr marL="800100" lvl="1" indent="-342900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endParaRPr lang="en-US" sz="1400" dirty="0" smtClean="0"/>
          </a:p>
          <a:p>
            <a:pPr marL="800100" lvl="1" indent="-342900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endParaRPr lang="en-US" sz="1600" dirty="0"/>
          </a:p>
          <a:p>
            <a:pPr marL="800100" lvl="1" indent="-342900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endParaRPr lang="en-US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1905000" cy="10667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9316" y="1706561"/>
            <a:ext cx="5852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Land Mobile Radio System Upgrade Project (LMRSUP)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4200" y="1010707"/>
            <a:ext cx="2743200" cy="284693"/>
          </a:xfrm>
          <a:prstGeom prst="rect">
            <a:avLst/>
          </a:prstGeom>
          <a:solidFill>
            <a:srgbClr val="CC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ctr">
              <a:lnSpc>
                <a:spcPts val="15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13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Background</a:t>
            </a:r>
            <a:endParaRPr lang="en-US" sz="1300" b="1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57950"/>
            <a:ext cx="2133600" cy="476250"/>
          </a:xfrm>
        </p:spPr>
        <p:txBody>
          <a:bodyPr/>
          <a:lstStyle/>
          <a:p>
            <a:fld id="{4CA23AE4-EA9A-4297-AB55-40D167054D0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 txBox="1">
            <a:spLocks/>
          </p:cNvSpPr>
          <p:nvPr/>
        </p:nvSpPr>
        <p:spPr>
          <a:xfrm>
            <a:off x="461356" y="1600200"/>
            <a:ext cx="7848600" cy="4678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dirty="0" smtClean="0"/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Install new WSP Master Site at the State Data Center in Quincy, WA.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Upgraded software and hardware to 7.17.2 release version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Meets OCIO requirements to house the network core in a State Data Center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Configure and install ISSI 8000 connection between FBI and WSP Master Sites.</a:t>
            </a:r>
          </a:p>
          <a:p>
            <a:pPr marL="800100" lvl="1" indent="-342900" algn="just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Addresses SAO recommendation regarding interdependence with IWN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Update all WSP radios with the new system ID.</a:t>
            </a:r>
          </a:p>
          <a:p>
            <a:pPr lvl="1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 smtClean="0"/>
              <a:t>- Will impact all users of the WSP trunked radio system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Upgrade NICE radio and telephony logging system.</a:t>
            </a:r>
          </a:p>
          <a:p>
            <a:pPr lvl="1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 smtClean="0"/>
              <a:t>- Meets OCIO requirements to retire Windows Server 2003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Upgrade all WSP dispatch consoles.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Update security and Information Assurance plans and documentation.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Upgrade all trunking infrastructure.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Cutover system to new Master Site.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Decommission old WSP Master Site.</a:t>
            </a:r>
            <a:endParaRPr lang="en-US" sz="1600" dirty="0"/>
          </a:p>
          <a:p>
            <a:pPr marL="800100" lvl="1" indent="-342900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endParaRPr lang="en-US" sz="1400" dirty="0" smtClean="0"/>
          </a:p>
          <a:p>
            <a:pPr marL="800100" lvl="1" indent="-342900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endParaRPr lang="en-US" sz="1600" dirty="0"/>
          </a:p>
          <a:p>
            <a:pPr marL="800100" lvl="1" indent="-342900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endParaRPr lang="en-US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1905000" cy="10667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1706561"/>
            <a:ext cx="5852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Land Mobile Radio System Upgrade Project (LMRSUP)</a:t>
            </a:r>
          </a:p>
        </p:txBody>
      </p: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533400" y="609600"/>
            <a:ext cx="7962900" cy="45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Project Status Report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4200" y="1010707"/>
            <a:ext cx="2743200" cy="284693"/>
          </a:xfrm>
          <a:prstGeom prst="rect">
            <a:avLst/>
          </a:prstGeom>
          <a:solidFill>
            <a:srgbClr val="CC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ctr">
              <a:lnSpc>
                <a:spcPts val="15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13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Scope</a:t>
            </a:r>
            <a:endParaRPr lang="en-US" sz="1300" b="1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3AE4-EA9A-4297-AB55-40D167054D0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0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438692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Project Status Report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1905000" cy="1066799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57198" y="2088178"/>
            <a:ext cx="8229601" cy="1518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392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300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en-US" sz="13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Project Information 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kumimoji="0" lang="en-US" altLang="en-US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Executive Sponsors:		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Assistant Chief Marc Lamoreaux 	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Project Sponsor: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Bob Schwent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	Assistant Chief Jeff Sass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	Tom Wallace, CTO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				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Project Manager:  		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Dave Pratt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&lt; Project Reporting 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 Reporting Start Date: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August 16, 2018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Reporting End Date: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October 18, 2018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4876800"/>
            <a:ext cx="2116285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lnSpc>
                <a:spcPts val="15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13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&lt; Schedule </a:t>
            </a:r>
            <a:r>
              <a:rPr lang="en-US" sz="1300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and Budget </a:t>
            </a:r>
            <a:r>
              <a:rPr lang="en-US" sz="13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&gt;</a:t>
            </a:r>
            <a:endParaRPr lang="en-US" sz="13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254435"/>
              </p:ext>
            </p:extLst>
          </p:nvPr>
        </p:nvGraphicFramePr>
        <p:xfrm>
          <a:off x="381000" y="4038600"/>
          <a:ext cx="8229601" cy="548640"/>
        </p:xfrm>
        <a:graphic>
          <a:graphicData uri="http://schemas.openxmlformats.org/drawingml/2006/table">
            <a:tbl>
              <a:tblPr firstRow="1" firstCol="1" bandRow="1"/>
              <a:tblGrid>
                <a:gridCol w="1966128">
                  <a:extLst>
                    <a:ext uri="{9D8B030D-6E8A-4147-A177-3AD203B41FA5}">
                      <a16:colId xmlns:a16="http://schemas.microsoft.com/office/drawing/2014/main" val="1845971536"/>
                    </a:ext>
                  </a:extLst>
                </a:gridCol>
                <a:gridCol w="1966128">
                  <a:extLst>
                    <a:ext uri="{9D8B030D-6E8A-4147-A177-3AD203B41FA5}">
                      <a16:colId xmlns:a16="http://schemas.microsoft.com/office/drawing/2014/main" val="1509572572"/>
                    </a:ext>
                  </a:extLst>
                </a:gridCol>
                <a:gridCol w="1966991">
                  <a:extLst>
                    <a:ext uri="{9D8B030D-6E8A-4147-A177-3AD203B41FA5}">
                      <a16:colId xmlns:a16="http://schemas.microsoft.com/office/drawing/2014/main" val="3078049582"/>
                    </a:ext>
                  </a:extLst>
                </a:gridCol>
                <a:gridCol w="2330354">
                  <a:extLst>
                    <a:ext uri="{9D8B030D-6E8A-4147-A177-3AD203B41FA5}">
                      <a16:colId xmlns:a16="http://schemas.microsoft.com/office/drawing/2014/main" val="271206164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Scope</a:t>
                      </a:r>
                      <a:endParaRPr 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Schedule</a:t>
                      </a:r>
                      <a:endParaRPr 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Budget</a:t>
                      </a:r>
                      <a:endParaRPr 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</a:t>
                      </a:r>
                      <a:endParaRPr 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85633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Plan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Possible Variance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Plan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Plan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304037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105742"/>
              </p:ext>
            </p:extLst>
          </p:nvPr>
        </p:nvGraphicFramePr>
        <p:xfrm>
          <a:off x="1981200" y="5334000"/>
          <a:ext cx="4568825" cy="1143000"/>
        </p:xfrm>
        <a:graphic>
          <a:graphicData uri="http://schemas.openxmlformats.org/drawingml/2006/table">
            <a:tbl>
              <a:tblPr firstRow="1" firstCol="1" bandRow="1"/>
              <a:tblGrid>
                <a:gridCol w="2282144">
                  <a:extLst>
                    <a:ext uri="{9D8B030D-6E8A-4147-A177-3AD203B41FA5}">
                      <a16:colId xmlns:a16="http://schemas.microsoft.com/office/drawing/2014/main" val="2946490616"/>
                    </a:ext>
                  </a:extLst>
                </a:gridCol>
                <a:gridCol w="2286681">
                  <a:extLst>
                    <a:ext uri="{9D8B030D-6E8A-4147-A177-3AD203B41FA5}">
                      <a16:colId xmlns:a16="http://schemas.microsoft.com/office/drawing/2014/main" val="821481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Expenditures</a:t>
                      </a:r>
                      <a:endParaRPr 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Date</a:t>
                      </a:r>
                      <a:endParaRPr 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295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Budget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8620" indent="0" algn="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$1,631,995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98010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Planned Cost to Date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8620" algn="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$504,995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9278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 Cost to Date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8620" algn="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$497,715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4984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Variance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8620" algn="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$7,280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01479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Remaining Contingency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8620" algn="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$98,657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64921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" y="1611868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Land Mobile Radio System Upgrade Project (LMRSUP)</a:t>
            </a:r>
            <a:endParaRPr lang="en-US" altLang="en-US" sz="1600" i="1" dirty="0">
              <a:solidFill>
                <a:srgbClr val="365F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3AE4-EA9A-4297-AB55-40D167054D0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51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1905000" cy="1066799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57200" y="1828800"/>
            <a:ext cx="7772400" cy="30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392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Land Mobile Radio System Upgrade Project (LMRSUP)</a:t>
            </a:r>
            <a:endParaRPr kumimoji="0" lang="en-US" altLang="en-US" sz="1600" b="0" i="1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393261"/>
              </p:ext>
            </p:extLst>
          </p:nvPr>
        </p:nvGraphicFramePr>
        <p:xfrm>
          <a:off x="762000" y="2743200"/>
          <a:ext cx="7315199" cy="2868422"/>
        </p:xfrm>
        <a:graphic>
          <a:graphicData uri="http://schemas.openxmlformats.org/drawingml/2006/table">
            <a:tbl>
              <a:tblPr firstRow="1" firstCol="1" bandRow="1"/>
              <a:tblGrid>
                <a:gridCol w="3468555">
                  <a:extLst>
                    <a:ext uri="{9D8B030D-6E8A-4147-A177-3AD203B41FA5}">
                      <a16:colId xmlns:a16="http://schemas.microsoft.com/office/drawing/2014/main" val="1537790873"/>
                    </a:ext>
                  </a:extLst>
                </a:gridCol>
                <a:gridCol w="1109609">
                  <a:extLst>
                    <a:ext uri="{9D8B030D-6E8A-4147-A177-3AD203B41FA5}">
                      <a16:colId xmlns:a16="http://schemas.microsoft.com/office/drawing/2014/main" val="2264304174"/>
                    </a:ext>
                  </a:extLst>
                </a:gridCol>
                <a:gridCol w="1183583">
                  <a:extLst>
                    <a:ext uri="{9D8B030D-6E8A-4147-A177-3AD203B41FA5}">
                      <a16:colId xmlns:a16="http://schemas.microsoft.com/office/drawing/2014/main" val="852683044"/>
                    </a:ext>
                  </a:extLst>
                </a:gridCol>
                <a:gridCol w="1553452">
                  <a:extLst>
                    <a:ext uri="{9D8B030D-6E8A-4147-A177-3AD203B41FA5}">
                      <a16:colId xmlns:a16="http://schemas.microsoft.com/office/drawing/2014/main" val="407296869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Task Name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Planned Start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Planned Finish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2552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 Start Date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6/1/2018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 Started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10119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Contract Award - Part A (FBI)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7/20/2018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7/20/2018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Complete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89872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Contract Award - Part B (WSP)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8/1/2018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9/11/2018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Complete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462419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Kickoff Meeting - Part A/B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8/1/2018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8/1/2018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Complete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58274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Critical Design Review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9/25/2018 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9/26/2018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Complete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74775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Subscriber Update (Radios)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8/20/2018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4/30/2019 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Underway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892115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Staging Part A and Part B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1/10/2018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2/6/2019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Complete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2548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Install and cable new Core and NICE Equipment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2/20//2019 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3/5/2019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Pending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1455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Core Equipment and ISSI 8000 Link In-place and Optimized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3/12/2019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3/12/2019 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Pending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349292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533400" y="609600"/>
            <a:ext cx="7962900" cy="45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Project Status Report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4200" y="1010707"/>
            <a:ext cx="2743200" cy="284693"/>
          </a:xfrm>
          <a:prstGeom prst="rect">
            <a:avLst/>
          </a:prstGeom>
          <a:solidFill>
            <a:srgbClr val="CC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ctr">
              <a:lnSpc>
                <a:spcPts val="15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13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Project Milestones</a:t>
            </a:r>
            <a:endParaRPr lang="en-US" sz="1300" b="1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3AE4-EA9A-4297-AB55-40D167054D0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08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1905000" cy="1066799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499342"/>
              </p:ext>
            </p:extLst>
          </p:nvPr>
        </p:nvGraphicFramePr>
        <p:xfrm>
          <a:off x="685800" y="2839944"/>
          <a:ext cx="7543800" cy="2594102"/>
        </p:xfrm>
        <a:graphic>
          <a:graphicData uri="http://schemas.openxmlformats.org/drawingml/2006/table">
            <a:tbl>
              <a:tblPr firstRow="1" firstCol="1" bandRow="1"/>
              <a:tblGrid>
                <a:gridCol w="3576948">
                  <a:extLst>
                    <a:ext uri="{9D8B030D-6E8A-4147-A177-3AD203B41FA5}">
                      <a16:colId xmlns:a16="http://schemas.microsoft.com/office/drawing/2014/main" val="2223999622"/>
                    </a:ext>
                  </a:extLst>
                </a:gridCol>
                <a:gridCol w="1144284">
                  <a:extLst>
                    <a:ext uri="{9D8B030D-6E8A-4147-A177-3AD203B41FA5}">
                      <a16:colId xmlns:a16="http://schemas.microsoft.com/office/drawing/2014/main" val="4245964154"/>
                    </a:ext>
                  </a:extLst>
                </a:gridCol>
                <a:gridCol w="1220570">
                  <a:extLst>
                    <a:ext uri="{9D8B030D-6E8A-4147-A177-3AD203B41FA5}">
                      <a16:colId xmlns:a16="http://schemas.microsoft.com/office/drawing/2014/main" val="890699283"/>
                    </a:ext>
                  </a:extLst>
                </a:gridCol>
                <a:gridCol w="1601998">
                  <a:extLst>
                    <a:ext uri="{9D8B030D-6E8A-4147-A177-3AD203B41FA5}">
                      <a16:colId xmlns:a16="http://schemas.microsoft.com/office/drawing/2014/main" val="45781036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Task Name</a:t>
                      </a: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Planned Start</a:t>
                      </a: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Planned Finish</a:t>
                      </a: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Status</a:t>
                      </a: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127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Link RF Sites to new Core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3/13/2019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3/19/20019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Pending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46191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Optimize System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3/20/2019 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3/26/2019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Pending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383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Perform System Testing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3/27/2019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4/2/2019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Pending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063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Cutover to New Core at Quincy Data Ctr.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Being Rescheduled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70C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Being Rescheduled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70C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Being Rescheduled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3518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District 1-8 Cutover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70C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Being Rescheduled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70C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Being Rescheduled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70C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Being Rescheduled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525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Schedule Contingency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Being Rescheduled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70C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Being Rescheduled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70C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Being Rescheduled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66766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 Complete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6/30/2019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Pending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5883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Suspense Date for Core Relocation to State Data Center to Satisfy OCIO Policy 184 Waiver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8/31/2019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Pending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69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9225109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533400" y="609600"/>
            <a:ext cx="7962900" cy="45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Project Status Report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4200" y="1010707"/>
            <a:ext cx="2743200" cy="284693"/>
          </a:xfrm>
          <a:prstGeom prst="rect">
            <a:avLst/>
          </a:prstGeom>
          <a:solidFill>
            <a:srgbClr val="CC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ctr">
              <a:lnSpc>
                <a:spcPts val="15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13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Project Milestones Cont’d</a:t>
            </a:r>
            <a:endParaRPr lang="en-US" sz="1300" b="1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57200" y="1828800"/>
            <a:ext cx="7772400" cy="30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392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Land Mobile Radio System Upgrade Project (LMRSUP)</a:t>
            </a:r>
            <a:endParaRPr kumimoji="0" lang="en-US" altLang="en-US" sz="1600" b="0" i="1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3AE4-EA9A-4297-AB55-40D167054D0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14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1905000" cy="1066799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913477"/>
              </p:ext>
            </p:extLst>
          </p:nvPr>
        </p:nvGraphicFramePr>
        <p:xfrm>
          <a:off x="457200" y="2283841"/>
          <a:ext cx="8229600" cy="3735960"/>
        </p:xfrm>
        <a:graphic>
          <a:graphicData uri="http://schemas.openxmlformats.org/drawingml/2006/table">
            <a:tbl>
              <a:tblPr firstRow="1" firstCol="1" bandRow="1"/>
              <a:tblGrid>
                <a:gridCol w="461747">
                  <a:extLst>
                    <a:ext uri="{9D8B030D-6E8A-4147-A177-3AD203B41FA5}">
                      <a16:colId xmlns:a16="http://schemas.microsoft.com/office/drawing/2014/main" val="1531971397"/>
                    </a:ext>
                  </a:extLst>
                </a:gridCol>
                <a:gridCol w="816637">
                  <a:extLst>
                    <a:ext uri="{9D8B030D-6E8A-4147-A177-3AD203B41FA5}">
                      <a16:colId xmlns:a16="http://schemas.microsoft.com/office/drawing/2014/main" val="204520298"/>
                    </a:ext>
                  </a:extLst>
                </a:gridCol>
                <a:gridCol w="958789">
                  <a:extLst>
                    <a:ext uri="{9D8B030D-6E8A-4147-A177-3AD203B41FA5}">
                      <a16:colId xmlns:a16="http://schemas.microsoft.com/office/drawing/2014/main" val="2396861856"/>
                    </a:ext>
                  </a:extLst>
                </a:gridCol>
                <a:gridCol w="3637814">
                  <a:extLst>
                    <a:ext uri="{9D8B030D-6E8A-4147-A177-3AD203B41FA5}">
                      <a16:colId xmlns:a16="http://schemas.microsoft.com/office/drawing/2014/main" val="1393070940"/>
                    </a:ext>
                  </a:extLst>
                </a:gridCol>
                <a:gridCol w="2354613">
                  <a:extLst>
                    <a:ext uri="{9D8B030D-6E8A-4147-A177-3AD203B41FA5}">
                      <a16:colId xmlns:a16="http://schemas.microsoft.com/office/drawing/2014/main" val="2192871893"/>
                    </a:ext>
                  </a:extLst>
                </a:gridCol>
              </a:tblGrid>
              <a:tr h="29872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Priority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Owner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 Description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 Response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465127"/>
                  </a:ext>
                </a:extLst>
              </a:tr>
              <a:tr h="343723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b="1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3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High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Dave </a:t>
                      </a:r>
                      <a:r>
                        <a:rPr lang="en-US" sz="13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Pratt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13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3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3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Once </a:t>
                      </a:r>
                      <a:r>
                        <a:rPr lang="en-US" sz="13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core upgrade project is completed, Troopers working in District 2 on the trunked radio system using the auto-roaming function may perceive a loss of communications when they move into four coverage areas served by Department of Justice (DOJ) transmission sites not upgraded as part of the project.  </a:t>
                      </a:r>
                      <a:endParaRPr lang="en-US" sz="13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13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3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</a:t>
                      </a:r>
                      <a:r>
                        <a:rPr lang="en-US" sz="13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 a loss of radio communications, Troopers must manually change their radios to an alternate channel when they move into those areas, and change back again when they return to the auto-roaming coverage area.  This situation could pose a risk to Troopers working high-intensity, fast-paced incidents or who are unfamiliar with their beats.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13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Accept </a:t>
                      </a:r>
                      <a:r>
                        <a:rPr lang="en-US" sz="13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sz="13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</a:t>
                      </a:r>
                    </a:p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13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Set </a:t>
                      </a:r>
                      <a:r>
                        <a:rPr lang="en-US" sz="13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clear expectations in </a:t>
                      </a:r>
                      <a:endParaRPr lang="en-US" sz="13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districts relying </a:t>
                      </a:r>
                      <a:r>
                        <a:rPr lang="en-US" sz="13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upon automatic roaming, to manually roam into those areas covered by Quantar-based IWN sites.  Include this information in the Trooper training package developed for the project.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76994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599" y="2743042"/>
            <a:ext cx="118529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533400" y="609600"/>
            <a:ext cx="7962900" cy="45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Project Status Report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4200" y="1010707"/>
            <a:ext cx="2743200" cy="284693"/>
          </a:xfrm>
          <a:prstGeom prst="rect">
            <a:avLst/>
          </a:prstGeom>
          <a:solidFill>
            <a:srgbClr val="CC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ctr">
              <a:lnSpc>
                <a:spcPts val="15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13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Risks</a:t>
            </a:r>
            <a:endParaRPr lang="en-US" sz="1300" b="1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57200" y="1752600"/>
            <a:ext cx="7772400" cy="30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392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Land Mobile Radio System Upgrade Project (LMRSUP)</a:t>
            </a:r>
            <a:endParaRPr kumimoji="0" lang="en-US" altLang="en-US" sz="1600" b="0" i="1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3AE4-EA9A-4297-AB55-40D167054D0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42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1905000" cy="106679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599" y="2743042"/>
            <a:ext cx="118529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383550"/>
              </p:ext>
            </p:extLst>
          </p:nvPr>
        </p:nvGraphicFramePr>
        <p:xfrm>
          <a:off x="457200" y="2209800"/>
          <a:ext cx="8153400" cy="4552235"/>
        </p:xfrm>
        <a:graphic>
          <a:graphicData uri="http://schemas.openxmlformats.org/drawingml/2006/table">
            <a:tbl>
              <a:tblPr firstRow="1" firstCol="1" bandRow="1"/>
              <a:tblGrid>
                <a:gridCol w="466532">
                  <a:extLst>
                    <a:ext uri="{9D8B030D-6E8A-4147-A177-3AD203B41FA5}">
                      <a16:colId xmlns:a16="http://schemas.microsoft.com/office/drawing/2014/main" val="139888527"/>
                    </a:ext>
                  </a:extLst>
                </a:gridCol>
                <a:gridCol w="825097">
                  <a:extLst>
                    <a:ext uri="{9D8B030D-6E8A-4147-A177-3AD203B41FA5}">
                      <a16:colId xmlns:a16="http://schemas.microsoft.com/office/drawing/2014/main" val="1877329580"/>
                    </a:ext>
                  </a:extLst>
                </a:gridCol>
                <a:gridCol w="1130174">
                  <a:extLst>
                    <a:ext uri="{9D8B030D-6E8A-4147-A177-3AD203B41FA5}">
                      <a16:colId xmlns:a16="http://schemas.microsoft.com/office/drawing/2014/main" val="550670988"/>
                    </a:ext>
                  </a:extLst>
                </a:gridCol>
                <a:gridCol w="3514047">
                  <a:extLst>
                    <a:ext uri="{9D8B030D-6E8A-4147-A177-3AD203B41FA5}">
                      <a16:colId xmlns:a16="http://schemas.microsoft.com/office/drawing/2014/main" val="31178355"/>
                    </a:ext>
                  </a:extLst>
                </a:gridCol>
                <a:gridCol w="2217550">
                  <a:extLst>
                    <a:ext uri="{9D8B030D-6E8A-4147-A177-3AD203B41FA5}">
                      <a16:colId xmlns:a16="http://schemas.microsoft.com/office/drawing/2014/main" val="3338284285"/>
                    </a:ext>
                  </a:extLst>
                </a:gridCol>
              </a:tblGrid>
              <a:tr h="31444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Priority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Owner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 Description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 Response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589702"/>
                  </a:ext>
                </a:extLst>
              </a:tr>
              <a:tr h="221849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b="1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3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b="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3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High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b="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Dave </a:t>
                      </a:r>
                      <a:r>
                        <a:rPr lang="en-US" sz="13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Pratt &amp; Jameson Keck &amp; Ron Chapman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1300" b="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3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During </a:t>
                      </a:r>
                      <a:r>
                        <a:rPr lang="en-US" sz="13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government shutdown, the FBI's radio shop was furloughed.  As a result, key project tasks are lagging for the FBI portion of the project.  The FBI is scrubbing their schedule to identify the impact and a realistic timeline for final system cutover.  Impact is most likely to be seen in a schedule slip for final cutover and marginal cost impact to the WSP effort.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1300" b="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3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Accept </a:t>
                      </a:r>
                      <a:r>
                        <a:rPr lang="en-US" sz="13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sz="13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</a:t>
                      </a:r>
                    </a:p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13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3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Work </a:t>
                      </a:r>
                      <a:r>
                        <a:rPr lang="en-US" sz="13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the FBI and Motorola to develop a realistic estimate of the cutover process. Move ahead with WSP project work as currently scheduled, without impact to the schedule.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4752288"/>
                  </a:ext>
                </a:extLst>
              </a:tr>
              <a:tr h="188666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b="1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3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High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Dave </a:t>
                      </a:r>
                      <a:r>
                        <a:rPr lang="en-US" sz="13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Pratt &amp; Bob Schwent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13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The </a:t>
                      </a:r>
                      <a:r>
                        <a:rPr lang="en-US" sz="13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Administrator for the LMR System has submitted his resignation for late March 2019, a month and a half before cutover to the upgraded core. This individual possesses unique corporate and technical knowledge that is not held by others. His loss presents a significant risk to the project.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13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Mitigate </a:t>
                      </a:r>
                      <a:r>
                        <a:rPr lang="en-US" sz="13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sz="13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</a:t>
                      </a:r>
                    </a:p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1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Train </a:t>
                      </a:r>
                      <a:r>
                        <a:rPr lang="en-US" sz="13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replacement, starting </a:t>
                      </a:r>
                      <a:r>
                        <a:rPr lang="en-US" sz="13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soon as possible. </a:t>
                      </a:r>
                      <a:r>
                        <a:rPr lang="en-US" sz="13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​Contract with Motorola to bring on a temporary, skilled resource to supplement the project team's capabilities.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351801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533400" y="609600"/>
            <a:ext cx="7962900" cy="45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Project Status Report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4200" y="1010707"/>
            <a:ext cx="2743200" cy="284693"/>
          </a:xfrm>
          <a:prstGeom prst="rect">
            <a:avLst/>
          </a:prstGeom>
          <a:solidFill>
            <a:srgbClr val="CC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ctr">
              <a:lnSpc>
                <a:spcPts val="15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13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Risks Cont’d</a:t>
            </a:r>
            <a:endParaRPr lang="en-US" sz="1300" b="1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57200" y="1752600"/>
            <a:ext cx="7772400" cy="30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392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Land Mobile Radio System Upgrade Project (LMRSUP)</a:t>
            </a:r>
            <a:endParaRPr kumimoji="0" lang="en-US" altLang="en-US" sz="1600" b="0" i="1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14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1905000" cy="1066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099" y="2667000"/>
            <a:ext cx="7596901" cy="2895600"/>
          </a:xfrm>
          <a:prstGeom prst="rect">
            <a:avLst/>
          </a:prstGeom>
        </p:spPr>
      </p:pic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533400" y="609600"/>
            <a:ext cx="7962900" cy="45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Project Status Report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4200" y="1010707"/>
            <a:ext cx="2743200" cy="284693"/>
          </a:xfrm>
          <a:prstGeom prst="rect">
            <a:avLst/>
          </a:prstGeom>
          <a:solidFill>
            <a:srgbClr val="CC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ctr">
              <a:lnSpc>
                <a:spcPts val="15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13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Schedule</a:t>
            </a:r>
            <a:endParaRPr lang="en-US" sz="1300" b="1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57200" y="1752600"/>
            <a:ext cx="7772400" cy="30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392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Land Mobile Radio System Upgrade Project (LMRSUP)</a:t>
            </a:r>
            <a:endParaRPr kumimoji="0" lang="en-US" altLang="en-US" sz="1600" b="0" i="1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3AE4-EA9A-4297-AB55-40D167054D0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71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8478</TotalTime>
  <Words>1011</Words>
  <Application>Microsoft Office PowerPoint</Application>
  <PresentationFormat>On-screen Show (4:3)</PresentationFormat>
  <Paragraphs>227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Tahoma</vt:lpstr>
      <vt:lpstr>Times New Roman</vt:lpstr>
      <vt:lpstr>Default Design</vt:lpstr>
      <vt:lpstr>Land Mobile Radio System Upgrade Project Status Report</vt:lpstr>
      <vt:lpstr>Project Status Report</vt:lpstr>
      <vt:lpstr>Project Status Report</vt:lpstr>
      <vt:lpstr>Project Status Report</vt:lpstr>
      <vt:lpstr>Project Status Report</vt:lpstr>
      <vt:lpstr>Project Status Report</vt:lpstr>
      <vt:lpstr>Project Status Report</vt:lpstr>
      <vt:lpstr>Project Status Report</vt:lpstr>
      <vt:lpstr>Project Status Report</vt:lpstr>
      <vt:lpstr>PowerPoint Presentation</vt:lpstr>
    </vt:vector>
  </TitlesOfParts>
  <Company>Washington State Patrol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Washington State Patrol</cp:lastModifiedBy>
  <cp:revision>1737</cp:revision>
  <cp:lastPrinted>2019-02-20T17:33:46Z</cp:lastPrinted>
  <dcterms:created xsi:type="dcterms:W3CDTF">2009-02-17T18:58:12Z</dcterms:created>
  <dcterms:modified xsi:type="dcterms:W3CDTF">2019-02-20T18:54:59Z</dcterms:modified>
</cp:coreProperties>
</file>