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56" r:id="rId2"/>
    <p:sldId id="358" r:id="rId3"/>
    <p:sldId id="383" r:id="rId4"/>
    <p:sldId id="384" r:id="rId5"/>
    <p:sldId id="385" r:id="rId6"/>
    <p:sldId id="372" r:id="rId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DE6B9"/>
    <a:srgbClr val="0152B3"/>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598" autoAdjust="0"/>
  </p:normalViewPr>
  <p:slideViewPr>
    <p:cSldViewPr>
      <p:cViewPr varScale="1">
        <p:scale>
          <a:sx n="98" d="100"/>
          <a:sy n="98" d="100"/>
        </p:scale>
        <p:origin x="78" y="3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dirty="0"/>
          </a:p>
        </p:txBody>
      </p:sp>
      <p:sp>
        <p:nvSpPr>
          <p:cNvPr id="2150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dirty="0"/>
          </a:p>
        </p:txBody>
      </p:sp>
      <p:sp>
        <p:nvSpPr>
          <p:cNvPr id="21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dirty="0"/>
          </a:p>
        </p:txBody>
      </p:sp>
      <p:sp>
        <p:nvSpPr>
          <p:cNvPr id="2151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C1AC92E0-D6EC-4FBC-AE96-9AF0016D252F}" type="slidenum">
              <a:rPr lang="en-US"/>
              <a:pPr/>
              <a:t>‹#›</a:t>
            </a:fld>
            <a:endParaRPr lang="en-US" dirty="0"/>
          </a:p>
        </p:txBody>
      </p:sp>
    </p:spTree>
    <p:extLst>
      <p:ext uri="{BB962C8B-B14F-4D97-AF65-F5344CB8AC3E}">
        <p14:creationId xmlns:p14="http://schemas.microsoft.com/office/powerpoint/2010/main" val="8918308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550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600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003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238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B04AA42-C17F-4804-A2AC-C493A0EA2F80}"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8CAF2E6-B46D-4B28-99A8-8425DA0A904A}"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1D48FB5-9E9B-49B8-9B6C-B6ACFA560A5B}"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CA23AE4-EA9A-4297-AB55-40D167054D07}"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60DFF2-6CCA-48ED-BD54-B0596503FB76}"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28A9928-FFB9-4BC7-8002-103341B4A81F}"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A8705F90-4FC2-4218-A739-C3103102D30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D9C2A817-4F86-4C75-BAEA-5BDB52FD2160}"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F77C99F2-315A-49B8-A4DB-5E65FB1E93C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05D2608-1475-4687-8A9E-E976111FF049}"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66660DF-96E0-4ABB-B25E-B5BD91DD44A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accent1">
                <a:lumMod val="5000"/>
                <a:lumOff val="95000"/>
              </a:schemeClr>
            </a:gs>
            <a:gs pos="85000">
              <a:schemeClr val="accent1">
                <a:lumMod val="45000"/>
                <a:lumOff val="55000"/>
              </a:schemeClr>
            </a:gs>
            <a:gs pos="87000">
              <a:schemeClr val="accent1">
                <a:lumMod val="45000"/>
                <a:lumOff val="55000"/>
              </a:schemeClr>
            </a:gs>
            <a:gs pos="100000">
              <a:srgbClr val="003366"/>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E0F8CC-5779-4FEA-AE03-B6B473B96C8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Robert.schwent@wsp.wa.gov"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2057400"/>
            <a:ext cx="7772400" cy="1371600"/>
          </a:xfrm>
        </p:spPr>
        <p:txBody>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Federal Interoperability Frequencies Licensing Request</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2438400" y="5257800"/>
            <a:ext cx="6400800" cy="1295400"/>
          </a:xfrm>
        </p:spPr>
        <p:txBody>
          <a:bodyPr/>
          <a:lstStyle/>
          <a:p>
            <a:pPr>
              <a:lnSpc>
                <a:spcPct val="90000"/>
              </a:lnSpc>
            </a:pPr>
            <a:endParaRPr lang="en-US" sz="1800" dirty="0" smtClean="0">
              <a:solidFill>
                <a:schemeClr val="tx1">
                  <a:lumMod val="85000"/>
                  <a:lumOff val="15000"/>
                </a:schemeClr>
              </a:solidFill>
            </a:endParaRPr>
          </a:p>
          <a:p>
            <a:pPr algn="r">
              <a:lnSpc>
                <a:spcPct val="90000"/>
              </a:lnSpc>
            </a:pPr>
            <a:r>
              <a:rPr lang="en-US" sz="1800" dirty="0" smtClean="0">
                <a:solidFill>
                  <a:schemeClr val="tx1">
                    <a:lumMod val="85000"/>
                    <a:lumOff val="15000"/>
                  </a:schemeClr>
                </a:solidFill>
              </a:rPr>
              <a:t>Bob Schwent</a:t>
            </a:r>
          </a:p>
          <a:p>
            <a:pPr algn="r">
              <a:lnSpc>
                <a:spcPct val="90000"/>
              </a:lnSpc>
            </a:pPr>
            <a:r>
              <a:rPr lang="en-US" sz="1800" dirty="0" smtClean="0">
                <a:solidFill>
                  <a:schemeClr val="tx1">
                    <a:lumMod val="85000"/>
                    <a:lumOff val="15000"/>
                  </a:schemeClr>
                </a:solidFill>
              </a:rPr>
              <a:t>WSP Electronic Services Division</a:t>
            </a:r>
          </a:p>
          <a:p>
            <a:pPr algn="r">
              <a:lnSpc>
                <a:spcPct val="90000"/>
              </a:lnSpc>
            </a:pPr>
            <a:r>
              <a:rPr lang="en-US" sz="1800" dirty="0" smtClean="0">
                <a:solidFill>
                  <a:schemeClr val="tx1">
                    <a:lumMod val="85000"/>
                    <a:lumOff val="15000"/>
                  </a:schemeClr>
                </a:solidFill>
              </a:rPr>
              <a:t>Washington Statewide Interoperability Coordinator </a:t>
            </a:r>
          </a:p>
        </p:txBody>
      </p:sp>
      <p:pic>
        <p:nvPicPr>
          <p:cNvPr id="2" name="Picture 1"/>
          <p:cNvPicPr>
            <a:picLocks noChangeAspect="1"/>
          </p:cNvPicPr>
          <p:nvPr/>
        </p:nvPicPr>
        <p:blipFill>
          <a:blip r:embed="rId2"/>
          <a:stretch>
            <a:fillRect/>
          </a:stretch>
        </p:blipFill>
        <p:spPr>
          <a:xfrm>
            <a:off x="457200" y="457200"/>
            <a:ext cx="1905000" cy="1066799"/>
          </a:xfrm>
          <a:prstGeom prst="rect">
            <a:avLst/>
          </a:prstGeom>
        </p:spPr>
      </p:pic>
      <p:pic>
        <p:nvPicPr>
          <p:cNvPr id="6" name="Picture 4" descr="a siec_banner_docheader"/>
          <p:cNvPicPr>
            <a:picLocks noChangeAspect="1" noChangeArrowheads="1"/>
          </p:cNvPicPr>
          <p:nvPr/>
        </p:nvPicPr>
        <p:blipFill>
          <a:blip r:embed="rId3" cstate="print"/>
          <a:srcRect/>
          <a:stretch>
            <a:fillRect/>
          </a:stretch>
        </p:blipFill>
        <p:spPr bwMode="auto">
          <a:xfrm>
            <a:off x="4114800" y="304800"/>
            <a:ext cx="4648200" cy="1524000"/>
          </a:xfrm>
          <a:prstGeom prst="rect">
            <a:avLst/>
          </a:prstGeom>
          <a:noFill/>
        </p:spPr>
      </p:pic>
      <p:sp>
        <p:nvSpPr>
          <p:cNvPr id="3" name="Rectangle 2"/>
          <p:cNvSpPr/>
          <p:nvPr/>
        </p:nvSpPr>
        <p:spPr>
          <a:xfrm>
            <a:off x="1371600" y="3579370"/>
            <a:ext cx="6477000" cy="840230"/>
          </a:xfrm>
          <a:prstGeom prst="rect">
            <a:avLst/>
          </a:prstGeom>
        </p:spPr>
        <p:txBody>
          <a:bodyPr wrap="square">
            <a:spAutoFit/>
          </a:bodyPr>
          <a:lstStyle/>
          <a:p>
            <a:pPr algn="ctr">
              <a:lnSpc>
                <a:spcPct val="90000"/>
              </a:lnSpc>
            </a:pPr>
            <a:r>
              <a:rPr lang="en-US" dirty="0">
                <a:solidFill>
                  <a:schemeClr val="tx1">
                    <a:lumMod val="75000"/>
                    <a:lumOff val="25000"/>
                  </a:schemeClr>
                </a:solidFill>
                <a:effectLst>
                  <a:outerShdw blurRad="38100" dist="38100" dir="2700000" algn="tl">
                    <a:srgbClr val="000000">
                      <a:alpha val="43137"/>
                    </a:srgbClr>
                  </a:outerShdw>
                </a:effectLst>
              </a:rPr>
              <a:t>State Interoperability Executive Committee (SIEC)</a:t>
            </a:r>
          </a:p>
          <a:p>
            <a:pPr algn="ctr">
              <a:lnSpc>
                <a:spcPct val="90000"/>
              </a:lnSpc>
            </a:pPr>
            <a:endParaRPr lang="en-US" dirty="0" smtClean="0">
              <a:solidFill>
                <a:schemeClr val="tx1">
                  <a:lumMod val="75000"/>
                  <a:lumOff val="25000"/>
                </a:schemeClr>
              </a:solidFill>
              <a:effectLst>
                <a:outerShdw blurRad="38100" dist="38100" dir="2700000" algn="tl">
                  <a:srgbClr val="000000">
                    <a:alpha val="43137"/>
                  </a:srgbClr>
                </a:outerShdw>
              </a:effectLst>
            </a:endParaRPr>
          </a:p>
          <a:p>
            <a:pPr algn="ctr">
              <a:lnSpc>
                <a:spcPct val="90000"/>
              </a:lnSpc>
            </a:pPr>
            <a:r>
              <a:rPr lang="en-US" dirty="0" smtClean="0">
                <a:solidFill>
                  <a:schemeClr val="tx1">
                    <a:lumMod val="75000"/>
                    <a:lumOff val="25000"/>
                  </a:schemeClr>
                </a:solidFill>
                <a:effectLst>
                  <a:outerShdw blurRad="38100" dist="38100" dir="2700000" algn="tl">
                    <a:srgbClr val="000000">
                      <a:alpha val="43137"/>
                    </a:srgbClr>
                  </a:outerShdw>
                </a:effectLst>
              </a:rPr>
              <a:t>February </a:t>
            </a:r>
            <a:r>
              <a:rPr lang="en-US" dirty="0">
                <a:solidFill>
                  <a:schemeClr val="tx1">
                    <a:lumMod val="75000"/>
                    <a:lumOff val="25000"/>
                  </a:schemeClr>
                </a:solidFill>
                <a:effectLst>
                  <a:outerShdw blurRad="38100" dist="38100" dir="2700000" algn="tl">
                    <a:srgbClr val="000000">
                      <a:alpha val="43137"/>
                    </a:srgbClr>
                  </a:outerShdw>
                </a:effectLst>
              </a:rPr>
              <a:t>21, 2019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1219200" y="427038"/>
            <a:ext cx="7277100" cy="868362"/>
          </a:xfrm>
          <a:prstGeom prst="rect">
            <a:avLst/>
          </a:prstGeom>
        </p:spPr>
        <p:txBody>
          <a:bodyPr>
            <a:normAutofit/>
          </a:bodyPr>
          <a:lstStyle/>
          <a:p>
            <a:pPr marR="0" lvl="0" indent="0" algn="ctr" fontAlgn="auto">
              <a:lnSpc>
                <a:spcPct val="100000"/>
              </a:lnSpc>
              <a:spcBef>
                <a:spcPct val="0"/>
              </a:spcBef>
              <a:spcAft>
                <a:spcPts val="0"/>
              </a:spcAft>
              <a:buClrTx/>
              <a:buSzTx/>
              <a:buFontTx/>
              <a:buNone/>
              <a:tabLst/>
              <a:defRPr/>
            </a:pPr>
            <a:r>
              <a:rPr lang="en-US" sz="2800" b="1" dirty="0" smtClean="0">
                <a:solidFill>
                  <a:schemeClr val="tx1">
                    <a:lumMod val="75000"/>
                    <a:lumOff val="25000"/>
                  </a:schemeClr>
                </a:solidFill>
                <a:latin typeface="Tahoma" pitchFamily="34" charset="0"/>
                <a:cs typeface="Tahoma" pitchFamily="34" charset="0"/>
              </a:rPr>
              <a:t>Request Background</a:t>
            </a:r>
            <a:endParaRPr lang="en-US" sz="2800" b="1" dirty="0">
              <a:solidFill>
                <a:schemeClr val="tx1">
                  <a:lumMod val="75000"/>
                  <a:lumOff val="25000"/>
                </a:schemeClr>
              </a:solidFill>
              <a:latin typeface="Tahoma" pitchFamily="34" charset="0"/>
              <a:cs typeface="Tahoma" pitchFamily="34" charset="0"/>
            </a:endParaRPr>
          </a:p>
        </p:txBody>
      </p:sp>
      <p:sp>
        <p:nvSpPr>
          <p:cNvPr id="7" name="Content Placeholder 4"/>
          <p:cNvSpPr txBox="1">
            <a:spLocks/>
          </p:cNvSpPr>
          <p:nvPr/>
        </p:nvSpPr>
        <p:spPr>
          <a:xfrm>
            <a:off x="647700" y="1600200"/>
            <a:ext cx="7848600" cy="4953000"/>
          </a:xfrm>
          <a:prstGeom prst="rect">
            <a:avLst/>
          </a:prstGeom>
        </p:spPr>
        <p:txBody>
          <a:bodyPr vert="horz" lIns="91440" tIns="45720" rIns="91440" bIns="45720" rtlCol="0">
            <a:noAutofit/>
          </a:bodyPr>
          <a:lstStyle/>
          <a:p>
            <a:pPr marL="342900" lvl="0" indent="-342900" algn="just" fontAlgn="auto">
              <a:spcBef>
                <a:spcPct val="20000"/>
              </a:spcBef>
              <a:spcAft>
                <a:spcPts val="0"/>
              </a:spcAft>
              <a:buFont typeface="Arial" panose="020B0604020202020204" pitchFamily="34" charset="0"/>
              <a:buChar char="•"/>
              <a:defRPr/>
            </a:pPr>
            <a:r>
              <a:rPr lang="en-US" sz="1600" dirty="0" smtClean="0"/>
              <a:t>The National Telecommunications and Information Administration (NTIA) manages the use and licensing of radio spectrum by </a:t>
            </a:r>
            <a:r>
              <a:rPr lang="en-US" sz="1600" dirty="0" smtClean="0"/>
              <a:t>federal </a:t>
            </a:r>
            <a:r>
              <a:rPr lang="en-US" sz="1600" dirty="0" smtClean="0"/>
              <a:t>agencies.  The Federal Communications Commission (FCC) manages the use and licensing of radio spectrum by </a:t>
            </a:r>
            <a:r>
              <a:rPr lang="en-US" sz="1600" dirty="0" smtClean="0"/>
              <a:t>non-federal </a:t>
            </a:r>
            <a:r>
              <a:rPr lang="en-US" sz="1600" dirty="0" smtClean="0"/>
              <a:t>organizations and agencies.</a:t>
            </a:r>
          </a:p>
          <a:p>
            <a:pPr marL="342900" lvl="0" indent="-342900" algn="just" fontAlgn="auto">
              <a:spcBef>
                <a:spcPct val="20000"/>
              </a:spcBef>
              <a:spcAft>
                <a:spcPts val="0"/>
              </a:spcAft>
              <a:buFont typeface="Arial" panose="020B0604020202020204" pitchFamily="34" charset="0"/>
              <a:buChar char="•"/>
              <a:defRPr/>
            </a:pPr>
            <a:r>
              <a:rPr lang="en-US" sz="1600" dirty="0" smtClean="0"/>
              <a:t>State and local agencies may use some </a:t>
            </a:r>
            <a:r>
              <a:rPr lang="en-US" sz="1600" dirty="0" smtClean="0"/>
              <a:t>federal </a:t>
            </a:r>
            <a:r>
              <a:rPr lang="en-US" sz="1600" dirty="0" smtClean="0"/>
              <a:t>spectrum in limited situations for interoperability.  This spectrum is generally designated as national interoperability channels.</a:t>
            </a:r>
          </a:p>
          <a:p>
            <a:pPr marL="342900" lvl="0" indent="-342900" algn="just" fontAlgn="auto">
              <a:spcBef>
                <a:spcPct val="20000"/>
              </a:spcBef>
              <a:spcAft>
                <a:spcPts val="0"/>
              </a:spcAft>
              <a:buFont typeface="Arial" panose="020B0604020202020204" pitchFamily="34" charset="0"/>
              <a:buChar char="•"/>
              <a:defRPr/>
            </a:pPr>
            <a:r>
              <a:rPr lang="en-US" sz="1600" dirty="0" smtClean="0"/>
              <a:t>There </a:t>
            </a:r>
            <a:r>
              <a:rPr lang="en-US" sz="1600" dirty="0"/>
              <a:t>are radio frequencies set aside for national interoperability between agents of the U.S. Federal Government for Interagency Law Enforcement and Incident Response </a:t>
            </a:r>
            <a:r>
              <a:rPr lang="en-US" sz="1600" dirty="0" smtClean="0"/>
              <a:t>operations. </a:t>
            </a:r>
          </a:p>
          <a:p>
            <a:pPr marL="342900" lvl="0" indent="-342900" algn="just" fontAlgn="auto">
              <a:spcBef>
                <a:spcPct val="20000"/>
              </a:spcBef>
              <a:spcAft>
                <a:spcPts val="0"/>
              </a:spcAft>
              <a:buFont typeface="Arial" panose="020B0604020202020204" pitchFamily="34" charset="0"/>
              <a:buChar char="•"/>
              <a:defRPr/>
            </a:pPr>
            <a:r>
              <a:rPr lang="en-US" sz="1600" dirty="0"/>
              <a:t>Before operating on </a:t>
            </a:r>
            <a:r>
              <a:rPr lang="en-US" sz="1600" dirty="0" smtClean="0"/>
              <a:t>federal government </a:t>
            </a:r>
            <a:r>
              <a:rPr lang="en-US" sz="1600" dirty="0"/>
              <a:t>interoperability frequencies, a non-federal user agency must apply for and be granted a license by the FCC to operate on specified </a:t>
            </a:r>
            <a:r>
              <a:rPr lang="en-US" sz="1600" dirty="0" smtClean="0"/>
              <a:t>federal government interoperability </a:t>
            </a:r>
            <a:r>
              <a:rPr lang="en-US" sz="1600" dirty="0"/>
              <a:t>frequencies.  Each application to the FCC shall be accompanied by a concurrence letter from the SWIC, his/her designee, or a state appointed official.   A state agency may apply for a license which authorizes mobile and portable units to operate statewide on the Federal Interoperability Channels.  Upon grant of the application, local and tribal agencies may operate under the state agency’s call sign pursuant to 47 CFR § 90.421.</a:t>
            </a:r>
          </a:p>
          <a:p>
            <a:pPr marL="800100" lvl="1" indent="-342900">
              <a:spcBef>
                <a:spcPct val="20000"/>
              </a:spcBef>
              <a:buFont typeface="Courier New" panose="02070309020205020404" pitchFamily="49" charset="0"/>
              <a:buChar char="o"/>
              <a:defRPr/>
            </a:pPr>
            <a:endParaRPr lang="en-US" sz="1400" dirty="0" smtClean="0"/>
          </a:p>
          <a:p>
            <a:pPr marL="800100" lvl="1" indent="-342900">
              <a:spcBef>
                <a:spcPct val="20000"/>
              </a:spcBef>
              <a:buFont typeface="Courier New" panose="02070309020205020404" pitchFamily="49" charset="0"/>
              <a:buChar char="o"/>
              <a:defRPr/>
            </a:pPr>
            <a:endParaRPr lang="en-US" sz="1600" dirty="0"/>
          </a:p>
          <a:p>
            <a:pPr marL="800100" lvl="1" indent="-342900">
              <a:spcBef>
                <a:spcPct val="20000"/>
              </a:spcBef>
              <a:buFont typeface="Courier New" panose="02070309020205020404" pitchFamily="49" charset="0"/>
              <a:buChar char="o"/>
              <a:defRPr/>
            </a:pPr>
            <a:endParaRPr lang="en-US" sz="1600" dirty="0" smtClean="0"/>
          </a:p>
        </p:txBody>
      </p:sp>
      <p:pic>
        <p:nvPicPr>
          <p:cNvPr id="4" name="Picture 3"/>
          <p:cNvPicPr>
            <a:picLocks noChangeAspect="1"/>
          </p:cNvPicPr>
          <p:nvPr/>
        </p:nvPicPr>
        <p:blipFill>
          <a:blip r:embed="rId3"/>
          <a:stretch>
            <a:fillRect/>
          </a:stretch>
        </p:blipFill>
        <p:spPr>
          <a:xfrm>
            <a:off x="457200" y="381000"/>
            <a:ext cx="1905000" cy="1066799"/>
          </a:xfrm>
          <a:prstGeom prst="rect">
            <a:avLst/>
          </a:prstGeom>
        </p:spPr>
      </p:pic>
      <p:sp>
        <p:nvSpPr>
          <p:cNvPr id="2" name="Slide Number Placeholder 1"/>
          <p:cNvSpPr>
            <a:spLocks noGrp="1"/>
          </p:cNvSpPr>
          <p:nvPr>
            <p:ph type="sldNum" sz="quarter" idx="12"/>
          </p:nvPr>
        </p:nvSpPr>
        <p:spPr/>
        <p:txBody>
          <a:bodyPr/>
          <a:lstStyle/>
          <a:p>
            <a:fld id="{4CA23AE4-EA9A-4297-AB55-40D167054D07}"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1219200" y="427038"/>
            <a:ext cx="7277100" cy="868362"/>
          </a:xfrm>
          <a:prstGeom prst="rect">
            <a:avLst/>
          </a:prstGeom>
        </p:spPr>
        <p:txBody>
          <a:bodyPr>
            <a:normAutofit/>
          </a:bodyPr>
          <a:lstStyle/>
          <a:p>
            <a:pPr marR="0" lvl="0" indent="0" algn="ctr" fontAlgn="auto">
              <a:lnSpc>
                <a:spcPct val="100000"/>
              </a:lnSpc>
              <a:spcBef>
                <a:spcPct val="0"/>
              </a:spcBef>
              <a:spcAft>
                <a:spcPts val="0"/>
              </a:spcAft>
              <a:buClrTx/>
              <a:buSzTx/>
              <a:buFontTx/>
              <a:buNone/>
              <a:tabLst/>
              <a:defRPr/>
            </a:pPr>
            <a:r>
              <a:rPr lang="en-US" sz="2800" b="1" dirty="0" smtClean="0">
                <a:solidFill>
                  <a:schemeClr val="tx1">
                    <a:lumMod val="75000"/>
                    <a:lumOff val="25000"/>
                  </a:schemeClr>
                </a:solidFill>
                <a:latin typeface="Tahoma" pitchFamily="34" charset="0"/>
                <a:cs typeface="Tahoma" pitchFamily="34" charset="0"/>
              </a:rPr>
              <a:t>Conditions of Use</a:t>
            </a:r>
            <a:endParaRPr lang="en-US" sz="2800" b="1" dirty="0">
              <a:solidFill>
                <a:schemeClr val="tx1">
                  <a:lumMod val="75000"/>
                  <a:lumOff val="25000"/>
                </a:schemeClr>
              </a:solidFill>
              <a:latin typeface="Tahoma" pitchFamily="34" charset="0"/>
              <a:cs typeface="Tahoma" pitchFamily="34" charset="0"/>
            </a:endParaRPr>
          </a:p>
        </p:txBody>
      </p:sp>
      <p:sp>
        <p:nvSpPr>
          <p:cNvPr id="7" name="Content Placeholder 4"/>
          <p:cNvSpPr txBox="1">
            <a:spLocks/>
          </p:cNvSpPr>
          <p:nvPr/>
        </p:nvSpPr>
        <p:spPr>
          <a:xfrm>
            <a:off x="647700" y="1676400"/>
            <a:ext cx="7848600" cy="4419600"/>
          </a:xfrm>
          <a:prstGeom prst="rect">
            <a:avLst/>
          </a:prstGeom>
        </p:spPr>
        <p:txBody>
          <a:bodyPr vert="horz" lIns="91440" tIns="45720" rIns="91440" bIns="45720" rtlCol="0">
            <a:noAutofit/>
          </a:bodyPr>
          <a:lstStyle/>
          <a:p>
            <a:pPr marL="342900" lvl="0" indent="-342900" algn="just" fontAlgn="auto">
              <a:spcBef>
                <a:spcPct val="20000"/>
              </a:spcBef>
              <a:spcAft>
                <a:spcPts val="0"/>
              </a:spcAft>
              <a:buFont typeface="Arial" panose="020B0604020202020204" pitchFamily="34" charset="0"/>
              <a:buChar char="•"/>
              <a:defRPr/>
            </a:pPr>
            <a:r>
              <a:rPr lang="en-US" sz="1600" dirty="0" smtClean="0"/>
              <a:t>These </a:t>
            </a:r>
            <a:r>
              <a:rPr lang="en-US" sz="1600" dirty="0"/>
              <a:t>channels are available for use among </a:t>
            </a:r>
            <a:r>
              <a:rPr lang="en-US" sz="1600" dirty="0" smtClean="0"/>
              <a:t>federal </a:t>
            </a:r>
            <a:r>
              <a:rPr lang="en-US" sz="1600" dirty="0"/>
              <a:t>agencies and </a:t>
            </a:r>
            <a:r>
              <a:rPr lang="en-US" sz="1600" dirty="0" smtClean="0"/>
              <a:t>between </a:t>
            </a:r>
            <a:r>
              <a:rPr lang="en-US" sz="1600" dirty="0" smtClean="0"/>
              <a:t>federal </a:t>
            </a:r>
            <a:r>
              <a:rPr lang="en-US" sz="1600" dirty="0"/>
              <a:t>agencies and </a:t>
            </a:r>
            <a:r>
              <a:rPr lang="en-US" sz="1600" dirty="0" smtClean="0"/>
              <a:t>non-federal </a:t>
            </a:r>
            <a:r>
              <a:rPr lang="en-US" sz="1600" dirty="0"/>
              <a:t>entities with which </a:t>
            </a:r>
            <a:r>
              <a:rPr lang="en-US" sz="1600" dirty="0" smtClean="0"/>
              <a:t>federal </a:t>
            </a:r>
            <a:r>
              <a:rPr lang="en-US" sz="1600" dirty="0"/>
              <a:t>agencies have a requirement to operate.</a:t>
            </a:r>
          </a:p>
          <a:p>
            <a:pPr marL="342900" lvl="0" indent="-342900" algn="just" fontAlgn="auto">
              <a:spcBef>
                <a:spcPct val="20000"/>
              </a:spcBef>
              <a:spcAft>
                <a:spcPts val="0"/>
              </a:spcAft>
              <a:buFont typeface="Arial" panose="020B0604020202020204" pitchFamily="34" charset="0"/>
              <a:buChar char="•"/>
              <a:defRPr/>
            </a:pPr>
            <a:r>
              <a:rPr lang="en-US" sz="1600" dirty="0" smtClean="0"/>
              <a:t>These </a:t>
            </a:r>
            <a:r>
              <a:rPr lang="en-US" sz="1600" dirty="0"/>
              <a:t>channels are available to </a:t>
            </a:r>
            <a:r>
              <a:rPr lang="en-US" sz="1600" dirty="0" smtClean="0"/>
              <a:t>non-federal </a:t>
            </a:r>
            <a:r>
              <a:rPr lang="en-US" sz="1600" dirty="0"/>
              <a:t>entities to enable joint </a:t>
            </a:r>
            <a:r>
              <a:rPr lang="en-US" sz="1600" dirty="0" smtClean="0"/>
              <a:t>Federal/non-federal </a:t>
            </a:r>
            <a:r>
              <a:rPr lang="en-US" sz="1600" dirty="0"/>
              <a:t>operations for law enforcement and incident response, subject to the condition that harmful interference will not be caused to </a:t>
            </a:r>
            <a:r>
              <a:rPr lang="en-US" sz="1600" dirty="0" smtClean="0"/>
              <a:t>federal </a:t>
            </a:r>
            <a:r>
              <a:rPr lang="en-US" sz="1600" dirty="0"/>
              <a:t>stations.</a:t>
            </a:r>
          </a:p>
          <a:p>
            <a:pPr marL="342900" lvl="0" indent="-342900" algn="just" fontAlgn="auto">
              <a:spcBef>
                <a:spcPct val="20000"/>
              </a:spcBef>
              <a:spcAft>
                <a:spcPts val="0"/>
              </a:spcAft>
              <a:buFont typeface="Arial" panose="020B0604020202020204" pitchFamily="34" charset="0"/>
              <a:buChar char="•"/>
              <a:defRPr/>
            </a:pPr>
            <a:r>
              <a:rPr lang="en-US" sz="1600" dirty="0" smtClean="0"/>
              <a:t>These </a:t>
            </a:r>
            <a:r>
              <a:rPr lang="en-US" sz="1600" dirty="0"/>
              <a:t>channels are restricted to interoperability communications and are not authorized for routine or administrative uses as defined by the NTIA Manual. </a:t>
            </a:r>
          </a:p>
          <a:p>
            <a:pPr marL="342900" lvl="0" indent="-342900" algn="just" fontAlgn="auto">
              <a:spcBef>
                <a:spcPct val="20000"/>
              </a:spcBef>
              <a:spcAft>
                <a:spcPts val="0"/>
              </a:spcAft>
              <a:buFont typeface="Arial" panose="020B0604020202020204" pitchFamily="34" charset="0"/>
              <a:buChar char="•"/>
              <a:defRPr/>
            </a:pPr>
            <a:r>
              <a:rPr lang="en-US" sz="1600" dirty="0" smtClean="0"/>
              <a:t>Extended </a:t>
            </a:r>
            <a:r>
              <a:rPr lang="en-US" sz="1600" dirty="0"/>
              <a:t>operations and congestion may lead to frequency conflicts. Coordination with NTIA (through the sponsoring Federal agency) is required to resolve these conflicts.</a:t>
            </a:r>
          </a:p>
          <a:p>
            <a:pPr marL="342900" lvl="0" indent="-342900" algn="just" fontAlgn="auto">
              <a:spcBef>
                <a:spcPct val="20000"/>
              </a:spcBef>
              <a:spcAft>
                <a:spcPts val="0"/>
              </a:spcAft>
              <a:buFont typeface="Arial" panose="020B0604020202020204" pitchFamily="34" charset="0"/>
              <a:buChar char="•"/>
              <a:defRPr/>
            </a:pPr>
            <a:r>
              <a:rPr lang="en-US" sz="1600" dirty="0" smtClean="0"/>
              <a:t>Only </a:t>
            </a:r>
            <a:r>
              <a:rPr lang="en-US" sz="1600" dirty="0"/>
              <a:t>narrowband emissions are to be used on the Federal Interoperability Channels.</a:t>
            </a:r>
          </a:p>
          <a:p>
            <a:pPr marL="342900" lvl="0" indent="-342900" algn="just" fontAlgn="auto">
              <a:spcBef>
                <a:spcPct val="20000"/>
              </a:spcBef>
              <a:spcAft>
                <a:spcPts val="0"/>
              </a:spcAft>
              <a:buFont typeface="Arial" panose="020B0604020202020204" pitchFamily="34" charset="0"/>
              <a:buChar char="•"/>
              <a:defRPr/>
            </a:pPr>
            <a:r>
              <a:rPr lang="en-US" sz="1600" dirty="0" smtClean="0"/>
              <a:t>This </a:t>
            </a:r>
            <a:r>
              <a:rPr lang="en-US" sz="1600" dirty="0"/>
              <a:t>MOU does not authorize the provisioning or use of the frequencies listed in Appendix A in any permanent infrastructure</a:t>
            </a:r>
            <a:r>
              <a:rPr lang="en-US" sz="1600" dirty="0" smtClean="0"/>
              <a:t>.</a:t>
            </a:r>
            <a:endParaRPr lang="en-US" sz="1600" dirty="0"/>
          </a:p>
          <a:p>
            <a:pPr marL="800100" lvl="1" indent="-342900">
              <a:spcBef>
                <a:spcPct val="20000"/>
              </a:spcBef>
              <a:buFont typeface="Courier New" panose="02070309020205020404" pitchFamily="49" charset="0"/>
              <a:buChar char="o"/>
              <a:defRPr/>
            </a:pPr>
            <a:endParaRPr lang="en-US" sz="1600" dirty="0" smtClean="0"/>
          </a:p>
        </p:txBody>
      </p:sp>
      <p:pic>
        <p:nvPicPr>
          <p:cNvPr id="4" name="Picture 3"/>
          <p:cNvPicPr>
            <a:picLocks noChangeAspect="1"/>
          </p:cNvPicPr>
          <p:nvPr/>
        </p:nvPicPr>
        <p:blipFill>
          <a:blip r:embed="rId3"/>
          <a:stretch>
            <a:fillRect/>
          </a:stretch>
        </p:blipFill>
        <p:spPr>
          <a:xfrm>
            <a:off x="457200" y="381000"/>
            <a:ext cx="1905000" cy="1066799"/>
          </a:xfrm>
          <a:prstGeom prst="rect">
            <a:avLst/>
          </a:prstGeom>
        </p:spPr>
      </p:pic>
      <p:sp>
        <p:nvSpPr>
          <p:cNvPr id="2" name="Slide Number Placeholder 1"/>
          <p:cNvSpPr>
            <a:spLocks noGrp="1"/>
          </p:cNvSpPr>
          <p:nvPr>
            <p:ph type="sldNum" sz="quarter" idx="12"/>
          </p:nvPr>
        </p:nvSpPr>
        <p:spPr/>
        <p:txBody>
          <a:bodyPr/>
          <a:lstStyle/>
          <a:p>
            <a:fld id="{4CA23AE4-EA9A-4297-AB55-40D167054D07}" type="slidenum">
              <a:rPr lang="en-US" smtClean="0"/>
              <a:pPr/>
              <a:t>3</a:t>
            </a:fld>
            <a:endParaRPr lang="en-US" dirty="0"/>
          </a:p>
        </p:txBody>
      </p:sp>
    </p:spTree>
    <p:extLst>
      <p:ext uri="{BB962C8B-B14F-4D97-AF65-F5344CB8AC3E}">
        <p14:creationId xmlns:p14="http://schemas.microsoft.com/office/powerpoint/2010/main" val="1134442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1295400" y="427038"/>
            <a:ext cx="7200900" cy="868362"/>
          </a:xfrm>
          <a:prstGeom prst="rect">
            <a:avLst/>
          </a:prstGeom>
        </p:spPr>
        <p:txBody>
          <a:bodyPr>
            <a:normAutofit/>
          </a:bodyPr>
          <a:lstStyle/>
          <a:p>
            <a:pPr marR="0" lvl="0" indent="0" algn="ctr" fontAlgn="auto">
              <a:lnSpc>
                <a:spcPct val="100000"/>
              </a:lnSpc>
              <a:spcBef>
                <a:spcPct val="0"/>
              </a:spcBef>
              <a:spcAft>
                <a:spcPts val="0"/>
              </a:spcAft>
              <a:buClrTx/>
              <a:buSzTx/>
              <a:buFontTx/>
              <a:buNone/>
              <a:tabLst/>
              <a:defRPr/>
            </a:pPr>
            <a:r>
              <a:rPr lang="en-US" sz="2800" b="1" dirty="0" smtClean="0">
                <a:solidFill>
                  <a:schemeClr val="tx1">
                    <a:lumMod val="75000"/>
                    <a:lumOff val="25000"/>
                  </a:schemeClr>
                </a:solidFill>
                <a:latin typeface="Tahoma" pitchFamily="34" charset="0"/>
                <a:cs typeface="Tahoma" pitchFamily="34" charset="0"/>
              </a:rPr>
              <a:t>Licensing Request</a:t>
            </a:r>
            <a:endParaRPr lang="en-US" sz="2800" b="1" dirty="0">
              <a:solidFill>
                <a:schemeClr val="tx1">
                  <a:lumMod val="75000"/>
                  <a:lumOff val="25000"/>
                </a:schemeClr>
              </a:solidFill>
              <a:latin typeface="Tahoma" pitchFamily="34" charset="0"/>
              <a:cs typeface="Tahoma" pitchFamily="34" charset="0"/>
            </a:endParaRPr>
          </a:p>
        </p:txBody>
      </p:sp>
      <p:sp>
        <p:nvSpPr>
          <p:cNvPr id="7" name="Content Placeholder 4"/>
          <p:cNvSpPr txBox="1">
            <a:spLocks/>
          </p:cNvSpPr>
          <p:nvPr/>
        </p:nvSpPr>
        <p:spPr>
          <a:xfrm>
            <a:off x="647700" y="1600200"/>
            <a:ext cx="7848600" cy="4953000"/>
          </a:xfrm>
          <a:prstGeom prst="rect">
            <a:avLst/>
          </a:prstGeom>
        </p:spPr>
        <p:txBody>
          <a:bodyPr vert="horz" lIns="91440" tIns="45720" rIns="91440" bIns="45720" rtlCol="0">
            <a:noAutofit/>
          </a:bodyPr>
          <a:lstStyle/>
          <a:p>
            <a:pPr marL="342900" lvl="0" indent="-342900" algn="just" fontAlgn="auto">
              <a:spcBef>
                <a:spcPct val="20000"/>
              </a:spcBef>
              <a:spcAft>
                <a:spcPts val="0"/>
              </a:spcAft>
              <a:buFont typeface="Arial" panose="020B0604020202020204" pitchFamily="34" charset="0"/>
              <a:buChar char="•"/>
              <a:defRPr/>
            </a:pPr>
            <a:r>
              <a:rPr lang="en-US" sz="1600" dirty="0" smtClean="0"/>
              <a:t>The Washington State Patrol signed a Memorandum of Understanding between the State of Washington and the U.S. Department of the Interior </a:t>
            </a:r>
            <a:r>
              <a:rPr lang="en-US" sz="1600" dirty="0" smtClean="0"/>
              <a:t>(US DOI) October </a:t>
            </a:r>
            <a:r>
              <a:rPr lang="en-US" sz="1600" dirty="0" smtClean="0"/>
              <a:t>1, 2018 regarding the use of these frequencies.</a:t>
            </a:r>
            <a:endParaRPr lang="en-US" sz="1600" dirty="0"/>
          </a:p>
          <a:p>
            <a:pPr marL="342900" lvl="0" indent="-342900" algn="just" fontAlgn="auto">
              <a:spcBef>
                <a:spcPct val="20000"/>
              </a:spcBef>
              <a:spcAft>
                <a:spcPts val="0"/>
              </a:spcAft>
              <a:buFont typeface="Arial" panose="020B0604020202020204" pitchFamily="34" charset="0"/>
              <a:buChar char="•"/>
              <a:defRPr/>
            </a:pPr>
            <a:r>
              <a:rPr lang="en-US" sz="1600" dirty="0" smtClean="0"/>
              <a:t>Washington State was the 17</a:t>
            </a:r>
            <a:r>
              <a:rPr lang="en-US" sz="1600" baseline="30000" dirty="0" smtClean="0"/>
              <a:t>th</a:t>
            </a:r>
            <a:r>
              <a:rPr lang="en-US" sz="1600" dirty="0" smtClean="0"/>
              <a:t> state to enter into this agreement, and has the second most restrictions due to Canadian spectrum use, behind only New York. </a:t>
            </a:r>
            <a:endParaRPr lang="en-US" sz="1600" dirty="0"/>
          </a:p>
          <a:p>
            <a:pPr marL="342900" lvl="0" indent="-342900" algn="just" fontAlgn="auto">
              <a:spcBef>
                <a:spcPct val="20000"/>
              </a:spcBef>
              <a:spcAft>
                <a:spcPts val="0"/>
              </a:spcAft>
              <a:buFont typeface="Arial" panose="020B0604020202020204" pitchFamily="34" charset="0"/>
              <a:buChar char="•"/>
              <a:defRPr/>
            </a:pPr>
            <a:r>
              <a:rPr lang="en-US" sz="1600" dirty="0" smtClean="0"/>
              <a:t>WSP seeks to license these interoperability frequencies with the FCC on behalf of the State of Washington.  Details are on the next slide.</a:t>
            </a:r>
            <a:endParaRPr lang="en-US" sz="1600" dirty="0"/>
          </a:p>
          <a:p>
            <a:pPr marL="342900" lvl="0" indent="-342900" algn="just" fontAlgn="auto">
              <a:spcBef>
                <a:spcPct val="20000"/>
              </a:spcBef>
              <a:spcAft>
                <a:spcPts val="0"/>
              </a:spcAft>
              <a:buFont typeface="Arial" panose="020B0604020202020204" pitchFamily="34" charset="0"/>
              <a:buChar char="•"/>
              <a:defRPr/>
            </a:pPr>
            <a:r>
              <a:rPr lang="en-US" sz="1600" dirty="0" smtClean="0"/>
              <a:t>Use of these licenses will be granted to local and tribal agencies through the Statewide Interoperability Coordinator in accordance with the FFC and NTIA agreement and the requirements of the MOU between WSP and US DOI.</a:t>
            </a:r>
            <a:endParaRPr lang="en-US" sz="1600" dirty="0"/>
          </a:p>
          <a:p>
            <a:pPr lvl="1">
              <a:spcBef>
                <a:spcPct val="20000"/>
              </a:spcBef>
              <a:defRPr/>
            </a:pPr>
            <a:endParaRPr lang="en-US" sz="1400" dirty="0" smtClean="0"/>
          </a:p>
          <a:p>
            <a:pPr marL="800100" lvl="1" indent="-342900">
              <a:spcBef>
                <a:spcPct val="20000"/>
              </a:spcBef>
              <a:buFont typeface="Courier New" panose="02070309020205020404" pitchFamily="49" charset="0"/>
              <a:buChar char="o"/>
              <a:defRPr/>
            </a:pPr>
            <a:endParaRPr lang="en-US" sz="1600" dirty="0"/>
          </a:p>
          <a:p>
            <a:pPr marL="800100" lvl="1" indent="-342900">
              <a:spcBef>
                <a:spcPct val="20000"/>
              </a:spcBef>
              <a:buFont typeface="Courier New" panose="02070309020205020404" pitchFamily="49" charset="0"/>
              <a:buChar char="o"/>
              <a:defRPr/>
            </a:pPr>
            <a:endParaRPr lang="en-US" sz="1600" dirty="0" smtClean="0"/>
          </a:p>
        </p:txBody>
      </p:sp>
      <p:pic>
        <p:nvPicPr>
          <p:cNvPr id="4" name="Picture 3"/>
          <p:cNvPicPr>
            <a:picLocks noChangeAspect="1"/>
          </p:cNvPicPr>
          <p:nvPr/>
        </p:nvPicPr>
        <p:blipFill>
          <a:blip r:embed="rId3"/>
          <a:stretch>
            <a:fillRect/>
          </a:stretch>
        </p:blipFill>
        <p:spPr>
          <a:xfrm>
            <a:off x="457200" y="381000"/>
            <a:ext cx="1905000" cy="1066799"/>
          </a:xfrm>
          <a:prstGeom prst="rect">
            <a:avLst/>
          </a:prstGeom>
        </p:spPr>
      </p:pic>
      <p:sp>
        <p:nvSpPr>
          <p:cNvPr id="2" name="Slide Number Placeholder 1"/>
          <p:cNvSpPr>
            <a:spLocks noGrp="1"/>
          </p:cNvSpPr>
          <p:nvPr>
            <p:ph type="sldNum" sz="quarter" idx="12"/>
          </p:nvPr>
        </p:nvSpPr>
        <p:spPr/>
        <p:txBody>
          <a:bodyPr/>
          <a:lstStyle/>
          <a:p>
            <a:fld id="{4CA23AE4-EA9A-4297-AB55-40D167054D07}" type="slidenum">
              <a:rPr lang="en-US" smtClean="0"/>
              <a:pPr/>
              <a:t>4</a:t>
            </a:fld>
            <a:endParaRPr lang="en-US" dirty="0"/>
          </a:p>
        </p:txBody>
      </p:sp>
    </p:spTree>
    <p:extLst>
      <p:ext uri="{BB962C8B-B14F-4D97-AF65-F5344CB8AC3E}">
        <p14:creationId xmlns:p14="http://schemas.microsoft.com/office/powerpoint/2010/main" val="2265122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1295400" y="350838"/>
            <a:ext cx="6479611" cy="868362"/>
          </a:xfrm>
          <a:prstGeom prst="rect">
            <a:avLst/>
          </a:prstGeom>
        </p:spPr>
        <p:txBody>
          <a:bodyPr>
            <a:normAutofit/>
          </a:bodyPr>
          <a:lstStyle/>
          <a:p>
            <a:pPr marR="0" lvl="0" indent="0" algn="ctr" fontAlgn="auto">
              <a:lnSpc>
                <a:spcPct val="100000"/>
              </a:lnSpc>
              <a:spcBef>
                <a:spcPct val="0"/>
              </a:spcBef>
              <a:spcAft>
                <a:spcPts val="0"/>
              </a:spcAft>
              <a:buClrTx/>
              <a:buSzTx/>
              <a:buFontTx/>
              <a:buNone/>
              <a:tabLst/>
              <a:defRPr/>
            </a:pPr>
            <a:r>
              <a:rPr lang="en-US" sz="2800" b="1" dirty="0" smtClean="0">
                <a:solidFill>
                  <a:schemeClr val="tx1">
                    <a:lumMod val="75000"/>
                    <a:lumOff val="25000"/>
                  </a:schemeClr>
                </a:solidFill>
                <a:latin typeface="Tahoma" pitchFamily="34" charset="0"/>
                <a:cs typeface="Tahoma" pitchFamily="34" charset="0"/>
              </a:rPr>
              <a:t>Licensing Request</a:t>
            </a:r>
            <a:endParaRPr lang="en-US" sz="2800" b="1" dirty="0">
              <a:solidFill>
                <a:schemeClr val="tx1">
                  <a:lumMod val="75000"/>
                  <a:lumOff val="25000"/>
                </a:schemeClr>
              </a:solidFill>
              <a:latin typeface="Tahoma" pitchFamily="34" charset="0"/>
              <a:cs typeface="Tahoma" pitchFamily="34" charset="0"/>
            </a:endParaRPr>
          </a:p>
        </p:txBody>
      </p:sp>
      <p:pic>
        <p:nvPicPr>
          <p:cNvPr id="4" name="Picture 3"/>
          <p:cNvPicPr>
            <a:picLocks noChangeAspect="1"/>
          </p:cNvPicPr>
          <p:nvPr/>
        </p:nvPicPr>
        <p:blipFill>
          <a:blip r:embed="rId3"/>
          <a:stretch>
            <a:fillRect/>
          </a:stretch>
        </p:blipFill>
        <p:spPr>
          <a:xfrm>
            <a:off x="457200" y="304801"/>
            <a:ext cx="1905000" cy="1066799"/>
          </a:xfrm>
          <a:prstGeom prst="rect">
            <a:avLst/>
          </a:prstGeom>
        </p:spPr>
      </p:pic>
      <p:pic>
        <p:nvPicPr>
          <p:cNvPr id="2" name="Picture 1"/>
          <p:cNvPicPr>
            <a:picLocks noChangeAspect="1"/>
          </p:cNvPicPr>
          <p:nvPr/>
        </p:nvPicPr>
        <p:blipFill>
          <a:blip r:embed="rId4"/>
          <a:stretch>
            <a:fillRect/>
          </a:stretch>
        </p:blipFill>
        <p:spPr>
          <a:xfrm>
            <a:off x="1143000" y="1371600"/>
            <a:ext cx="6632011" cy="5585310"/>
          </a:xfrm>
          <a:prstGeom prst="rect">
            <a:avLst/>
          </a:prstGeom>
        </p:spPr>
      </p:pic>
      <p:sp>
        <p:nvSpPr>
          <p:cNvPr id="3" name="Slide Number Placeholder 2"/>
          <p:cNvSpPr>
            <a:spLocks noGrp="1"/>
          </p:cNvSpPr>
          <p:nvPr>
            <p:ph type="sldNum" sz="quarter" idx="12"/>
          </p:nvPr>
        </p:nvSpPr>
        <p:spPr/>
        <p:txBody>
          <a:bodyPr/>
          <a:lstStyle/>
          <a:p>
            <a:fld id="{4CA23AE4-EA9A-4297-AB55-40D167054D07}" type="slidenum">
              <a:rPr lang="en-US" smtClean="0"/>
              <a:pPr/>
              <a:t>5</a:t>
            </a:fld>
            <a:endParaRPr lang="en-US" dirty="0"/>
          </a:p>
        </p:txBody>
      </p:sp>
    </p:spTree>
    <p:extLst>
      <p:ext uri="{BB962C8B-B14F-4D97-AF65-F5344CB8AC3E}">
        <p14:creationId xmlns:p14="http://schemas.microsoft.com/office/powerpoint/2010/main" val="3292632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2B134EF9-B92A-4333-9D10-279290BA9977}" type="slidenum">
              <a:rPr lang="en-US"/>
              <a:pPr/>
              <a:t>6</a:t>
            </a:fld>
            <a:endParaRPr lang="en-US" dirty="0"/>
          </a:p>
        </p:txBody>
      </p:sp>
      <p:sp>
        <p:nvSpPr>
          <p:cNvPr id="14339" name="Rectangle 3"/>
          <p:cNvSpPr>
            <a:spLocks noGrp="1" noChangeArrowheads="1"/>
          </p:cNvSpPr>
          <p:nvPr>
            <p:ph type="body" sz="half" idx="1"/>
          </p:nvPr>
        </p:nvSpPr>
        <p:spPr>
          <a:xfrm>
            <a:off x="4800600" y="2590800"/>
            <a:ext cx="4038600" cy="609600"/>
          </a:xfrm>
        </p:spPr>
        <p:txBody>
          <a:bodyPr/>
          <a:lstStyle/>
          <a:p>
            <a:pPr algn="ctr">
              <a:lnSpc>
                <a:spcPct val="80000"/>
              </a:lnSpc>
              <a:buFontTx/>
              <a:buNone/>
            </a:pPr>
            <a:r>
              <a:rPr lang="en-US" sz="3200" dirty="0" smtClean="0">
                <a:solidFill>
                  <a:schemeClr val="tx1">
                    <a:lumMod val="75000"/>
                    <a:lumOff val="25000"/>
                  </a:schemeClr>
                </a:solidFill>
              </a:rPr>
              <a:t>Questions</a:t>
            </a:r>
            <a:r>
              <a:rPr lang="en-US" sz="3200" dirty="0">
                <a:solidFill>
                  <a:schemeClr val="tx1">
                    <a:lumMod val="75000"/>
                    <a:lumOff val="25000"/>
                  </a:schemeClr>
                </a:solidFill>
              </a:rPr>
              <a:t>?</a:t>
            </a:r>
          </a:p>
        </p:txBody>
      </p:sp>
      <p:sp>
        <p:nvSpPr>
          <p:cNvPr id="14342" name="Rectangle 6"/>
          <p:cNvSpPr>
            <a:spLocks noGrp="1" noChangeArrowheads="1"/>
          </p:cNvSpPr>
          <p:nvPr>
            <p:ph type="body" sz="half" idx="2"/>
          </p:nvPr>
        </p:nvSpPr>
        <p:spPr>
          <a:xfrm>
            <a:off x="4800600" y="5105400"/>
            <a:ext cx="4038600" cy="1066800"/>
          </a:xfrm>
          <a:noFill/>
        </p:spPr>
        <p:txBody>
          <a:bodyPr/>
          <a:lstStyle/>
          <a:p>
            <a:pPr algn="ctr">
              <a:lnSpc>
                <a:spcPct val="80000"/>
              </a:lnSpc>
              <a:buFontTx/>
              <a:buNone/>
            </a:pPr>
            <a:r>
              <a:rPr lang="en-US" sz="2000" i="1" dirty="0" smtClean="0"/>
              <a:t>Bob Schwent</a:t>
            </a:r>
          </a:p>
          <a:p>
            <a:pPr algn="ctr">
              <a:lnSpc>
                <a:spcPct val="80000"/>
              </a:lnSpc>
              <a:buFontTx/>
              <a:buNone/>
            </a:pPr>
            <a:r>
              <a:rPr lang="en-US" sz="2000" i="1" dirty="0" smtClean="0"/>
              <a:t>(360) 534-0601</a:t>
            </a:r>
            <a:endParaRPr lang="en-US" sz="2000" i="1" dirty="0" smtClean="0"/>
          </a:p>
          <a:p>
            <a:pPr algn="ctr">
              <a:lnSpc>
                <a:spcPct val="80000"/>
              </a:lnSpc>
              <a:buFontTx/>
              <a:buNone/>
            </a:pPr>
            <a:r>
              <a:rPr lang="en-US" sz="2000" i="1" dirty="0" smtClean="0">
                <a:solidFill>
                  <a:schemeClr val="tx1">
                    <a:lumMod val="65000"/>
                    <a:lumOff val="35000"/>
                  </a:schemeClr>
                </a:solidFill>
                <a:hlinkClick r:id="rId2"/>
              </a:rPr>
              <a:t>Robert.schwent@wsp.wa.gov</a:t>
            </a:r>
            <a:endParaRPr lang="en-US" sz="2000" i="1" dirty="0">
              <a:solidFill>
                <a:schemeClr val="tx1">
                  <a:lumMod val="65000"/>
                  <a:lumOff val="35000"/>
                </a:schemeClr>
              </a:solidFill>
            </a:endParaRPr>
          </a:p>
          <a:p>
            <a:pPr algn="ctr">
              <a:lnSpc>
                <a:spcPct val="80000"/>
              </a:lnSpc>
              <a:buFontTx/>
              <a:buNone/>
            </a:pPr>
            <a:endParaRPr lang="en-US" sz="2000" i="1" dirty="0"/>
          </a:p>
          <a:p>
            <a:pPr algn="ctr">
              <a:lnSpc>
                <a:spcPct val="80000"/>
              </a:lnSpc>
              <a:buFontTx/>
              <a:buNone/>
            </a:pPr>
            <a:endParaRPr lang="en-US" sz="2000" i="1" dirty="0"/>
          </a:p>
          <a:p>
            <a:pPr algn="ctr">
              <a:lnSpc>
                <a:spcPct val="80000"/>
              </a:lnSpc>
              <a:buFontTx/>
              <a:buNone/>
            </a:pPr>
            <a:endParaRPr lang="en-US" sz="1400" i="1" dirty="0"/>
          </a:p>
          <a:p>
            <a:pPr algn="ctr">
              <a:lnSpc>
                <a:spcPct val="80000"/>
              </a:lnSpc>
            </a:pPr>
            <a:endParaRPr lang="en-US" sz="1600" i="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40686"/>
            <a:ext cx="4434431" cy="49125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a siec_banner_docheader"/>
          <p:cNvPicPr>
            <a:picLocks noChangeAspect="1" noChangeArrowheads="1"/>
          </p:cNvPicPr>
          <p:nvPr/>
        </p:nvPicPr>
        <p:blipFill>
          <a:blip r:embed="rId4" cstate="print"/>
          <a:srcRect/>
          <a:stretch>
            <a:fillRect/>
          </a:stretch>
        </p:blipFill>
        <p:spPr bwMode="auto">
          <a:xfrm>
            <a:off x="304800" y="304801"/>
            <a:ext cx="8458200" cy="133588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8208</TotalTime>
  <Words>519</Words>
  <Application>Microsoft Office PowerPoint</Application>
  <PresentationFormat>On-screen Show (4:3)</PresentationFormat>
  <Paragraphs>39</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Courier New</vt:lpstr>
      <vt:lpstr>Tahoma</vt:lpstr>
      <vt:lpstr>Default Design</vt:lpstr>
      <vt:lpstr>Federal Interoperability Frequencies Licensing Request</vt:lpstr>
      <vt:lpstr>Request Background</vt:lpstr>
      <vt:lpstr>Conditions of Use</vt:lpstr>
      <vt:lpstr>Licensing Request</vt:lpstr>
      <vt:lpstr>Licensing Request</vt:lpstr>
      <vt:lpstr>PowerPoint Presentation</vt:lpstr>
    </vt:vector>
  </TitlesOfParts>
  <Company>Washington State Patrol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Washington State Patrol</cp:lastModifiedBy>
  <cp:revision>1718</cp:revision>
  <dcterms:created xsi:type="dcterms:W3CDTF">2009-02-17T18:58:12Z</dcterms:created>
  <dcterms:modified xsi:type="dcterms:W3CDTF">2019-02-19T20:18:16Z</dcterms:modified>
</cp:coreProperties>
</file>