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2" r:id="rId6"/>
    <p:sldId id="263" r:id="rId7"/>
    <p:sldId id="272" r:id="rId8"/>
    <p:sldId id="269" r:id="rId9"/>
    <p:sldId id="271" r:id="rId10"/>
    <p:sldId id="270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33F"/>
    <a:srgbClr val="032B6D"/>
    <a:srgbClr val="ADA6B4"/>
    <a:srgbClr val="A4A3B7"/>
    <a:srgbClr val="021F4E"/>
    <a:srgbClr val="243962"/>
    <a:srgbClr val="28315E"/>
    <a:srgbClr val="055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15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4D073-375B-4414-951B-1CB3216E2BB8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C41FE-50D3-409A-B028-0F48A32A3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6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52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6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51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4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C409-97E4-4FBA-B694-9CF34CD0FA2E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s.wa.gov/services/contracting-purchasing/it-contracts-purchas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s.wa.gov/" TargetMode="External"/><Relationship Id="rId2" Type="http://schemas.openxmlformats.org/officeDocument/2006/relationships/hyperlink" Target="mailto:neva.peckham@des.w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onenet.wa.gov/" TargetMode="External"/><Relationship Id="rId4" Type="http://schemas.openxmlformats.org/officeDocument/2006/relationships/hyperlink" Target="mailto:shelley.westall@ocio.w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dirty="0" smtClean="0"/>
              <a:t>Public Safety </a:t>
            </a:r>
            <a:br>
              <a:rPr lang="en-US" dirty="0" smtClean="0"/>
            </a:br>
            <a:r>
              <a:rPr lang="en-US" dirty="0" smtClean="0"/>
              <a:t>Procurement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SIEC</a:t>
            </a:r>
          </a:p>
          <a:p>
            <a:r>
              <a:rPr lang="en-US" sz="2400" dirty="0" smtClean="0"/>
              <a:t>February 21, 2019</a:t>
            </a:r>
            <a:endParaRPr lang="en-US" sz="2400" dirty="0"/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1788" y="533400"/>
            <a:ext cx="541525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72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Contract(s) expiration – June 30, 2021</a:t>
            </a:r>
          </a:p>
          <a:p>
            <a:pPr lvl="0"/>
            <a:r>
              <a:rPr lang="en-US" b="1" dirty="0" smtClean="0"/>
              <a:t>New contract number - 00318</a:t>
            </a:r>
          </a:p>
          <a:p>
            <a:pPr lvl="0"/>
            <a:r>
              <a:rPr lang="en-US" b="1" dirty="0" smtClean="0"/>
              <a:t>RFI and Industry meeting data review</a:t>
            </a:r>
          </a:p>
          <a:p>
            <a:pPr lvl="1"/>
            <a:r>
              <a:rPr lang="en-US" sz="2200" b="1" dirty="0" smtClean="0"/>
              <a:t>Remove/add of categories</a:t>
            </a:r>
          </a:p>
          <a:p>
            <a:pPr lvl="1"/>
            <a:r>
              <a:rPr lang="en-US" sz="2200" b="1" dirty="0" smtClean="0"/>
              <a:t>Turnkey option category</a:t>
            </a:r>
          </a:p>
          <a:p>
            <a:pPr lvl="1"/>
            <a:r>
              <a:rPr lang="en-US" sz="2200" b="1" dirty="0" smtClean="0"/>
              <a:t>Terms and conditions</a:t>
            </a:r>
          </a:p>
          <a:p>
            <a:pPr lvl="1"/>
            <a:r>
              <a:rPr lang="en-US" sz="2200" b="1" dirty="0" smtClean="0"/>
              <a:t>Award strategy and contract structure</a:t>
            </a:r>
            <a:endParaRPr lang="en-US" sz="1800" b="1" dirty="0" smtClean="0"/>
          </a:p>
          <a:p>
            <a:pPr lvl="0">
              <a:spcAft>
                <a:spcPts val="1200"/>
              </a:spcAft>
            </a:pPr>
            <a:r>
              <a:rPr lang="en-US" b="1" dirty="0" smtClean="0"/>
              <a:t>Begin solicitation development March 2019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Update – Radio Rebid</a:t>
            </a: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 wrap="square"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b="1" dirty="0"/>
              <a:t>Estimated posting in WEBS, late </a:t>
            </a:r>
            <a:r>
              <a:rPr lang="en-US" b="1" dirty="0" smtClean="0"/>
              <a:t>Summer or early Fall 2019</a:t>
            </a:r>
          </a:p>
          <a:p>
            <a:r>
              <a:rPr lang="en-US" b="1" dirty="0" smtClean="0"/>
              <a:t>Estimated evaluation, Summer 2020</a:t>
            </a:r>
          </a:p>
          <a:p>
            <a:r>
              <a:rPr lang="en-US" b="1" dirty="0" smtClean="0"/>
              <a:t>Estimated Master Agreements executed – January 2021</a:t>
            </a:r>
          </a:p>
          <a:p>
            <a:r>
              <a:rPr lang="en-US" b="1" dirty="0" smtClean="0"/>
              <a:t>New Washington contracts available – July 1, 2021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Update – Radio Rebid</a:t>
            </a:r>
            <a:endParaRPr lang="en-US" dirty="0"/>
          </a:p>
        </p:txBody>
      </p:sp>
      <p:pic>
        <p:nvPicPr>
          <p:cNvPr id="5" name="Picture 4" descr="Button_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 wrap="square"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b="1" dirty="0" smtClean="0"/>
              <a:t>Participate on the Washington Stakeholder Team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Provide specification feedback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Provide contract structure, terms &amp; conditions feedback</a:t>
            </a:r>
          </a:p>
          <a:p>
            <a:r>
              <a:rPr lang="en-US" b="1" dirty="0" smtClean="0"/>
              <a:t>Complete survey </a:t>
            </a:r>
            <a:r>
              <a:rPr lang="en-US" sz="2400" dirty="0" smtClean="0"/>
              <a:t>– Available May 2019 on DES website and through IT Contracts Focus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pic>
        <p:nvPicPr>
          <p:cNvPr id="5" name="Picture 4" descr="Button_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4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4876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November 2018 – </a:t>
            </a:r>
            <a:r>
              <a:rPr lang="en-US" sz="2800" dirty="0" smtClean="0">
                <a:hlinkClick r:id="rId3"/>
              </a:rPr>
              <a:t>Survey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December 2018 - March 2019  </a:t>
            </a:r>
            <a:r>
              <a:rPr lang="en-US" sz="2800" dirty="0" smtClean="0"/>
              <a:t>Public Safety Broadband Forums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April 2019 – </a:t>
            </a:r>
            <a:r>
              <a:rPr lang="en-US" sz="2800" dirty="0" smtClean="0"/>
              <a:t>Gather Data and present recommendation to DES Management</a:t>
            </a:r>
          </a:p>
          <a:p>
            <a:r>
              <a:rPr lang="en-US" b="1" dirty="0" smtClean="0"/>
              <a:t>April 2019 – </a:t>
            </a:r>
            <a:r>
              <a:rPr lang="en-US" sz="2800" dirty="0" smtClean="0"/>
              <a:t>Move forward based on DES Management decision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Update - Public Safety Wireless</a:t>
            </a:r>
            <a:endParaRPr lang="en-US" dirty="0"/>
          </a:p>
        </p:txBody>
      </p:sp>
      <p:pic>
        <p:nvPicPr>
          <p:cNvPr id="5" name="Picture 4" descr="Button_Gre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4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48768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Washington Options</a:t>
            </a:r>
          </a:p>
          <a:p>
            <a:pPr lvl="1">
              <a:spcAft>
                <a:spcPts val="1200"/>
              </a:spcAft>
            </a:pPr>
            <a:r>
              <a:rPr lang="en-US" sz="2400" b="1" dirty="0" smtClean="0"/>
              <a:t>NASPO ValuePoint Wireless contract</a:t>
            </a:r>
          </a:p>
          <a:p>
            <a:pPr lvl="1">
              <a:spcAft>
                <a:spcPts val="1200"/>
              </a:spcAft>
            </a:pPr>
            <a:r>
              <a:rPr lang="en-US" sz="2400" b="1" dirty="0" smtClean="0"/>
              <a:t>Washington only master contract</a:t>
            </a:r>
          </a:p>
          <a:p>
            <a:pPr lvl="1">
              <a:spcAft>
                <a:spcPts val="1200"/>
              </a:spcAft>
            </a:pPr>
            <a:r>
              <a:rPr lang="en-US" sz="2400" b="1" dirty="0" smtClean="0"/>
              <a:t>Multi-state cooperative contract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NASPO ValuePoint Wireless contract </a:t>
            </a:r>
            <a:r>
              <a:rPr lang="en-US" sz="2400" dirty="0" smtClean="0"/>
              <a:t>– </a:t>
            </a:r>
            <a:r>
              <a:rPr lang="en-US" sz="2400" dirty="0"/>
              <a:t>positives vs negatives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b="1" dirty="0" smtClean="0"/>
              <a:t>Washington </a:t>
            </a:r>
            <a:r>
              <a:rPr lang="en-US" b="1" dirty="0" smtClean="0"/>
              <a:t>only master contract </a:t>
            </a:r>
            <a:r>
              <a:rPr lang="en-US" sz="2400" dirty="0" smtClean="0"/>
              <a:t>– positives vs negatives</a:t>
            </a:r>
            <a:endParaRPr lang="en-US" sz="2800" dirty="0" smtClean="0"/>
          </a:p>
          <a:p>
            <a:r>
              <a:rPr lang="en-US" b="1" dirty="0" smtClean="0"/>
              <a:t>Multi-state cooperative contract </a:t>
            </a:r>
            <a:r>
              <a:rPr lang="en-US" sz="2400" dirty="0" smtClean="0"/>
              <a:t> </a:t>
            </a:r>
            <a:r>
              <a:rPr lang="en-US" sz="2400" dirty="0"/>
              <a:t>-</a:t>
            </a:r>
            <a:r>
              <a:rPr lang="en-US" sz="2400" dirty="0" smtClean="0"/>
              <a:t> positives vs negatives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Update - Public Safety Wireless</a:t>
            </a:r>
            <a:endParaRPr lang="en-US" dirty="0"/>
          </a:p>
        </p:txBody>
      </p:sp>
      <p:pic>
        <p:nvPicPr>
          <p:cNvPr id="5" name="Picture 4" descr="Button_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4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09800"/>
            <a:ext cx="7620000" cy="3962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Complete the survey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Attend Public Safety Forum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Help with developing requirements</a:t>
            </a:r>
            <a:endParaRPr lang="en-US" sz="2800" dirty="0" smtClean="0"/>
          </a:p>
          <a:p>
            <a:r>
              <a:rPr lang="en-US" b="1" dirty="0" smtClean="0"/>
              <a:t>Participate on Evaluation Team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pic>
        <p:nvPicPr>
          <p:cNvPr id="5" name="Picture 4" descr="Button_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61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200" b="1" dirty="0" smtClean="0"/>
              <a:t>Questions?</a:t>
            </a:r>
            <a:endParaRPr lang="en-US" sz="2800" b="1" dirty="0" smtClean="0"/>
          </a:p>
          <a:p>
            <a:pPr algn="ctr">
              <a:buNone/>
            </a:pPr>
            <a:endParaRPr lang="en-US" sz="2800" b="1" dirty="0"/>
          </a:p>
          <a:p>
            <a:pPr algn="ctr">
              <a:buNone/>
            </a:pPr>
            <a:r>
              <a:rPr lang="en-US" sz="2800" b="1" dirty="0" smtClean="0"/>
              <a:t>Neva Peckham, DES IT Contracts</a:t>
            </a:r>
          </a:p>
          <a:p>
            <a:pPr algn="ctr">
              <a:buNone/>
            </a:pPr>
            <a:r>
              <a:rPr lang="en-US" sz="2800" b="1" dirty="0" smtClean="0">
                <a:hlinkClick r:id="rId2"/>
              </a:rPr>
              <a:t>neva.peckham@des.wa.gov</a:t>
            </a:r>
            <a:endParaRPr lang="en-US" sz="2800" b="1" dirty="0" smtClean="0"/>
          </a:p>
          <a:p>
            <a:pPr algn="ctr">
              <a:buNone/>
            </a:pPr>
            <a:r>
              <a:rPr lang="en-US" sz="2800" b="1" dirty="0" smtClean="0">
                <a:hlinkClick r:id="rId3"/>
              </a:rPr>
              <a:t>https://des.wa.gov</a:t>
            </a:r>
            <a:r>
              <a:rPr lang="en-US" sz="2800" b="1" dirty="0" smtClean="0"/>
              <a:t> </a:t>
            </a:r>
          </a:p>
          <a:p>
            <a:pPr algn="ctr">
              <a:buNone/>
            </a:pPr>
            <a:r>
              <a:rPr lang="en-US" sz="2800" b="1" dirty="0" smtClean="0"/>
              <a:t>Shelley Westall, OCIO Washington OneNet</a:t>
            </a:r>
          </a:p>
          <a:p>
            <a:pPr algn="ctr">
              <a:buNone/>
            </a:pPr>
            <a:r>
              <a:rPr lang="en-US" sz="2800" b="1" dirty="0">
                <a:hlinkClick r:id="rId4"/>
              </a:rPr>
              <a:t>s</a:t>
            </a:r>
            <a:r>
              <a:rPr lang="en-US" sz="2800" b="1" dirty="0" smtClean="0">
                <a:hlinkClick r:id="rId4"/>
              </a:rPr>
              <a:t>helley.westall@ocio.wa.gov</a:t>
            </a:r>
            <a:r>
              <a:rPr lang="en-US" sz="2800" b="1" dirty="0" smtClean="0"/>
              <a:t> </a:t>
            </a:r>
          </a:p>
          <a:p>
            <a:pPr algn="ctr">
              <a:buNone/>
            </a:pPr>
            <a:r>
              <a:rPr lang="en-US" sz="2800" b="1" dirty="0" smtClean="0">
                <a:hlinkClick r:id="rId5"/>
              </a:rPr>
              <a:t>https://onenet.wa.gov</a:t>
            </a:r>
            <a:r>
              <a:rPr lang="en-US" sz="2800" b="1" dirty="0" smtClean="0"/>
              <a:t> </a:t>
            </a:r>
          </a:p>
          <a:p>
            <a:pPr algn="ctr">
              <a:buNone/>
            </a:pP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4200" dirty="0" smtClean="0"/>
              <a:t>Thank you</a:t>
            </a:r>
            <a:endParaRPr lang="en-US" sz="4200" dirty="0"/>
          </a:p>
        </p:txBody>
      </p:sp>
      <p:pic>
        <p:nvPicPr>
          <p:cNvPr id="5" name="Picture 4" descr="Button_Gree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0F1FF304E34540BCCB449F55180818" ma:contentTypeVersion="" ma:contentTypeDescription="Create a new document." ma:contentTypeScope="" ma:versionID="0ac7fe033b4a5b85f9251f30ed9a6b4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f368cc693a4d331d966ffd40197669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CE7D81-4E8A-47AC-BB6E-4D2F8F316D45}">
  <ds:schemaRefs>
    <ds:schemaRef ds:uri="http://schemas.microsoft.com/sharepoint/v3"/>
    <ds:schemaRef ds:uri="4f5804d5-49c0-4153-b9d4-3ac3acf566d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A19DF5-7313-4572-9962-8B8A61641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5F5B747-C14C-49C7-92DF-4153A47C5F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DES-PPT-Template</Template>
  <TotalTime>391</TotalTime>
  <Words>268</Words>
  <Application>Microsoft Office PowerPoint</Application>
  <PresentationFormat>On-screen Show (4:3)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DES-PPT-Template</vt:lpstr>
      <vt:lpstr>Public Safety  Procurement Update</vt:lpstr>
      <vt:lpstr>Update – Radio Rebid</vt:lpstr>
      <vt:lpstr>Update – Radio Rebid</vt:lpstr>
      <vt:lpstr>How can you help?</vt:lpstr>
      <vt:lpstr>Update - Public Safety Wireless</vt:lpstr>
      <vt:lpstr>Update - Public Safety Wireless</vt:lpstr>
      <vt:lpstr>How Can You Help?</vt:lpstr>
      <vt:lpstr>Thank you</vt:lpstr>
    </vt:vector>
  </TitlesOfParts>
  <Company>Department of Enterprise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PowerPoint Template with Blue &amp; Green Logo</dc:title>
  <dc:creator>jonp</dc:creator>
  <cp:lastModifiedBy>Knotts, Minette (OCIO)</cp:lastModifiedBy>
  <cp:revision>44</cp:revision>
  <dcterms:created xsi:type="dcterms:W3CDTF">2012-07-19T21:11:51Z</dcterms:created>
  <dcterms:modified xsi:type="dcterms:W3CDTF">2019-02-20T20:45:14Z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0x0101003E0F1FF304E34540BCCB449F55180818</vt:lpwstr>
  </property>
  <property fmtid="{D5CDD505-2E9C-101B-9397-08002B2CF9AE}" pid="3" name="MSIP_Label_5ca01fde-698d-412d-8f4a-985193e47ec2_Enabled">
    <vt:lpwstr>True</vt:lpwstr>
  </property>
  <property fmtid="{D5CDD505-2E9C-101B-9397-08002B2CF9AE}" pid="4" name="MSIP_Label_5ca01fde-698d-412d-8f4a-985193e47ec2_SiteId">
    <vt:lpwstr>11d0e217-264e-400a-8ba0-57dcc127d72d</vt:lpwstr>
  </property>
  <property fmtid="{D5CDD505-2E9C-101B-9397-08002B2CF9AE}" pid="5" name="MSIP_Label_5ca01fde-698d-412d-8f4a-985193e47ec2_Owner">
    <vt:lpwstr>minette.knotts@ocio.wa.gov</vt:lpwstr>
  </property>
  <property fmtid="{D5CDD505-2E9C-101B-9397-08002B2CF9AE}" pid="6" name="MSIP_Label_5ca01fde-698d-412d-8f4a-985193e47ec2_SetDate">
    <vt:lpwstr>2019-02-20T20:43:42.9992247Z</vt:lpwstr>
  </property>
  <property fmtid="{D5CDD505-2E9C-101B-9397-08002B2CF9AE}" pid="7" name="MSIP_Label_5ca01fde-698d-412d-8f4a-985193e47ec2_Name">
    <vt:lpwstr>Public</vt:lpwstr>
  </property>
  <property fmtid="{D5CDD505-2E9C-101B-9397-08002B2CF9AE}" pid="8" name="MSIP_Label_5ca01fde-698d-412d-8f4a-985193e47ec2_Application">
    <vt:lpwstr>Microsoft Azure Information Protection</vt:lpwstr>
  </property>
  <property fmtid="{D5CDD505-2E9C-101B-9397-08002B2CF9AE}" pid="9" name="MSIP_Label_5ca01fde-698d-412d-8f4a-985193e47ec2_Extended_MSFT_Method">
    <vt:lpwstr>Automatic</vt:lpwstr>
  </property>
  <property fmtid="{D5CDD505-2E9C-101B-9397-08002B2CF9AE}" pid="10" name="Sensitivity">
    <vt:lpwstr>Public</vt:lpwstr>
  </property>
</Properties>
</file>