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0" r:id="rId106"/>
    <p:sldMasterId id="2147483963" r:id="rId107"/>
    <p:sldMasterId id="2147483965" r:id="rId108"/>
    <p:sldMasterId id="2147483967" r:id="rId109"/>
    <p:sldMasterId id="2147483969" r:id="rId110"/>
    <p:sldMasterId id="2147483971" r:id="rId111"/>
    <p:sldMasterId id="2147483973" r:id="rId112"/>
    <p:sldMasterId id="2147483975" r:id="rId113"/>
    <p:sldMasterId id="2147483977" r:id="rId114"/>
    <p:sldMasterId id="2147483979" r:id="rId115"/>
    <p:sldMasterId id="2147483981" r:id="rId116"/>
    <p:sldMasterId id="2147483983" r:id="rId117"/>
    <p:sldMasterId id="2147483985" r:id="rId118"/>
    <p:sldMasterId id="2147483987" r:id="rId119"/>
    <p:sldMasterId id="2147483989" r:id="rId120"/>
    <p:sldMasterId id="2147484039" r:id="rId121"/>
    <p:sldMasterId id="2147484041" r:id="rId122"/>
    <p:sldMasterId id="2147484043" r:id="rId123"/>
    <p:sldMasterId id="2147484045" r:id="rId124"/>
    <p:sldMasterId id="2147484047" r:id="rId125"/>
    <p:sldMasterId id="2147484049" r:id="rId126"/>
    <p:sldMasterId id="2147484051" r:id="rId127"/>
    <p:sldMasterId id="2147484053" r:id="rId128"/>
    <p:sldMasterId id="2147484055" r:id="rId129"/>
    <p:sldMasterId id="2147484057" r:id="rId130"/>
  </p:sldMasterIdLst>
  <p:notesMasterIdLst>
    <p:notesMasterId r:id="rId177"/>
  </p:notesMasterIdLst>
  <p:handoutMasterIdLst>
    <p:handoutMasterId r:id="rId178"/>
  </p:handoutMasterIdLst>
  <p:sldIdLst>
    <p:sldId id="256" r:id="rId131"/>
    <p:sldId id="658" r:id="rId132"/>
    <p:sldId id="712" r:id="rId133"/>
    <p:sldId id="360" r:id="rId134"/>
    <p:sldId id="657" r:id="rId135"/>
    <p:sldId id="660" r:id="rId136"/>
    <p:sldId id="661" r:id="rId137"/>
    <p:sldId id="685" r:id="rId138"/>
    <p:sldId id="715" r:id="rId139"/>
    <p:sldId id="716" r:id="rId140"/>
    <p:sldId id="717" r:id="rId141"/>
    <p:sldId id="718" r:id="rId142"/>
    <p:sldId id="711" r:id="rId143"/>
    <p:sldId id="689" r:id="rId144"/>
    <p:sldId id="678" r:id="rId145"/>
    <p:sldId id="679" r:id="rId146"/>
    <p:sldId id="680" r:id="rId147"/>
    <p:sldId id="681" r:id="rId148"/>
    <p:sldId id="690" r:id="rId149"/>
    <p:sldId id="710" r:id="rId150"/>
    <p:sldId id="720" r:id="rId151"/>
    <p:sldId id="721" r:id="rId152"/>
    <p:sldId id="722" r:id="rId153"/>
    <p:sldId id="723" r:id="rId154"/>
    <p:sldId id="724" r:id="rId155"/>
    <p:sldId id="725" r:id="rId156"/>
    <p:sldId id="726" r:id="rId157"/>
    <p:sldId id="727" r:id="rId158"/>
    <p:sldId id="728" r:id="rId159"/>
    <p:sldId id="729" r:id="rId160"/>
    <p:sldId id="541" r:id="rId161"/>
    <p:sldId id="730" r:id="rId162"/>
    <p:sldId id="731" r:id="rId163"/>
    <p:sldId id="732" r:id="rId164"/>
    <p:sldId id="733" r:id="rId165"/>
    <p:sldId id="734" r:id="rId166"/>
    <p:sldId id="735" r:id="rId167"/>
    <p:sldId id="736" r:id="rId168"/>
    <p:sldId id="737" r:id="rId169"/>
    <p:sldId id="738" r:id="rId170"/>
    <p:sldId id="701" r:id="rId171"/>
    <p:sldId id="740" r:id="rId172"/>
    <p:sldId id="741" r:id="rId173"/>
    <p:sldId id="742" r:id="rId174"/>
    <p:sldId id="631" r:id="rId175"/>
    <p:sldId id="387" r:id="rId17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04" y="-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slide" Target="slides/slide3.xml"/><Relationship Id="rId138" Type="http://schemas.openxmlformats.org/officeDocument/2006/relationships/slide" Target="slides/slide8.xml"/><Relationship Id="rId154" Type="http://schemas.openxmlformats.org/officeDocument/2006/relationships/slide" Target="slides/slide24.xml"/><Relationship Id="rId159" Type="http://schemas.openxmlformats.org/officeDocument/2006/relationships/slide" Target="slides/slide29.xml"/><Relationship Id="rId175" Type="http://schemas.openxmlformats.org/officeDocument/2006/relationships/slide" Target="slides/slide45.xml"/><Relationship Id="rId170" Type="http://schemas.openxmlformats.org/officeDocument/2006/relationships/slide" Target="slides/slide40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Master" Target="slideMasters/slideMaster19.xml"/><Relationship Id="rId128" Type="http://schemas.openxmlformats.org/officeDocument/2006/relationships/slideMaster" Target="slideMasters/slideMaster24.xml"/><Relationship Id="rId144" Type="http://schemas.openxmlformats.org/officeDocument/2006/relationships/slide" Target="slides/slide14.xml"/><Relationship Id="rId149" Type="http://schemas.openxmlformats.org/officeDocument/2006/relationships/slide" Target="slides/slide1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30.xml"/><Relationship Id="rId165" Type="http://schemas.openxmlformats.org/officeDocument/2006/relationships/slide" Target="slides/slide35.xml"/><Relationship Id="rId181" Type="http://schemas.openxmlformats.org/officeDocument/2006/relationships/theme" Target="theme/theme1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34" Type="http://schemas.openxmlformats.org/officeDocument/2006/relationships/slide" Target="slides/slide4.xml"/><Relationship Id="rId139" Type="http://schemas.openxmlformats.org/officeDocument/2006/relationships/slide" Target="slides/slide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20.xml"/><Relationship Id="rId155" Type="http://schemas.openxmlformats.org/officeDocument/2006/relationships/slide" Target="slides/slide25.xml"/><Relationship Id="rId171" Type="http://schemas.openxmlformats.org/officeDocument/2006/relationships/slide" Target="slides/slide41.xml"/><Relationship Id="rId176" Type="http://schemas.openxmlformats.org/officeDocument/2006/relationships/slide" Target="slides/slide46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24" Type="http://schemas.openxmlformats.org/officeDocument/2006/relationships/slideMaster" Target="slideMasters/slideMaster20.xml"/><Relationship Id="rId129" Type="http://schemas.openxmlformats.org/officeDocument/2006/relationships/slideMaster" Target="slideMasters/slideMaster25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10.xml"/><Relationship Id="rId145" Type="http://schemas.openxmlformats.org/officeDocument/2006/relationships/slide" Target="slides/slide15.xml"/><Relationship Id="rId161" Type="http://schemas.openxmlformats.org/officeDocument/2006/relationships/slide" Target="slides/slide31.xml"/><Relationship Id="rId166" Type="http://schemas.openxmlformats.org/officeDocument/2006/relationships/slide" Target="slides/slide36.xml"/><Relationship Id="rId18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Master" Target="slideMasters/slideMaster26.xml"/><Relationship Id="rId135" Type="http://schemas.openxmlformats.org/officeDocument/2006/relationships/slide" Target="slides/slide5.xml"/><Relationship Id="rId151" Type="http://schemas.openxmlformats.org/officeDocument/2006/relationships/slide" Target="slides/slide21.xml"/><Relationship Id="rId156" Type="http://schemas.openxmlformats.org/officeDocument/2006/relationships/slide" Target="slides/slide26.xml"/><Relationship Id="rId177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72" Type="http://schemas.openxmlformats.org/officeDocument/2006/relationships/slide" Target="slides/slide42.xml"/><Relationship Id="rId180" Type="http://schemas.openxmlformats.org/officeDocument/2006/relationships/viewProps" Target="viewProps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Master" Target="slideMasters/slideMaster16.xml"/><Relationship Id="rId125" Type="http://schemas.openxmlformats.org/officeDocument/2006/relationships/slideMaster" Target="slideMasters/slideMaster21.xml"/><Relationship Id="rId141" Type="http://schemas.openxmlformats.org/officeDocument/2006/relationships/slide" Target="slides/slide11.xml"/><Relationship Id="rId146" Type="http://schemas.openxmlformats.org/officeDocument/2006/relationships/slide" Target="slides/slide16.xml"/><Relationship Id="rId167" Type="http://schemas.openxmlformats.org/officeDocument/2006/relationships/slide" Target="slides/slide37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3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.xml"/><Relationship Id="rId136" Type="http://schemas.openxmlformats.org/officeDocument/2006/relationships/slide" Target="slides/slide6.xml"/><Relationship Id="rId157" Type="http://schemas.openxmlformats.org/officeDocument/2006/relationships/slide" Target="slides/slide27.xml"/><Relationship Id="rId178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2.xml"/><Relationship Id="rId173" Type="http://schemas.openxmlformats.org/officeDocument/2006/relationships/slide" Target="slides/slide43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26" Type="http://schemas.openxmlformats.org/officeDocument/2006/relationships/slideMaster" Target="slideMasters/slideMaster22.xml"/><Relationship Id="rId147" Type="http://schemas.openxmlformats.org/officeDocument/2006/relationships/slide" Target="slides/slide17.xml"/><Relationship Id="rId168" Type="http://schemas.openxmlformats.org/officeDocument/2006/relationships/slide" Target="slides/slide3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Master" Target="slideMasters/slideMaster17.xml"/><Relationship Id="rId142" Type="http://schemas.openxmlformats.org/officeDocument/2006/relationships/slide" Target="slides/slide12.xml"/><Relationship Id="rId163" Type="http://schemas.openxmlformats.org/officeDocument/2006/relationships/slide" Target="slides/slide33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2.xml"/><Relationship Id="rId137" Type="http://schemas.openxmlformats.org/officeDocument/2006/relationships/slide" Target="slides/slide7.xml"/><Relationship Id="rId158" Type="http://schemas.openxmlformats.org/officeDocument/2006/relationships/slide" Target="slides/slide2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2.xml"/><Relationship Id="rId153" Type="http://schemas.openxmlformats.org/officeDocument/2006/relationships/slide" Target="slides/slide23.xml"/><Relationship Id="rId174" Type="http://schemas.openxmlformats.org/officeDocument/2006/relationships/slide" Target="slides/slide44.xml"/><Relationship Id="rId179" Type="http://schemas.openxmlformats.org/officeDocument/2006/relationships/presProps" Target="presProps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27" Type="http://schemas.openxmlformats.org/officeDocument/2006/relationships/slideMaster" Target="slideMasters/slideMaster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Master" Target="slideMasters/slideMaster18.xml"/><Relationship Id="rId143" Type="http://schemas.openxmlformats.org/officeDocument/2006/relationships/slide" Target="slides/slide13.xml"/><Relationship Id="rId148" Type="http://schemas.openxmlformats.org/officeDocument/2006/relationships/slide" Target="slides/slide18.xml"/><Relationship Id="rId164" Type="http://schemas.openxmlformats.org/officeDocument/2006/relationships/slide" Target="slides/slide34.xml"/><Relationship Id="rId169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xpr225\Documents\P25%20Project\SAF%20Briefing\Budget%20Insert%20Slide%20Sep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9464217585759"/>
          <c:y val="5.2014818394511296E-2"/>
          <c:w val="0.80871942670913943"/>
          <c:h val="0.81215541656695578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634559252772913E-2"/>
                  <c:y val="-0.383586850707811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350846468184472E-2"/>
                  <c:y val="-0.33563849436933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75423234092236E-2"/>
                  <c:y val="-0.1254033935006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356100408639813E-2"/>
                  <c:y val="9.589700309703980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dirty="0"/>
                      <a:t>-$</a:t>
                    </a:r>
                    <a:r>
                      <a:rPr lang="en-US" dirty="0" smtClean="0"/>
                      <a:t>9,638</a:t>
                    </a:r>
                    <a:endParaRPr lang="en-US" dirty="0"/>
                  </a:p>
                </c:rich>
              </c:tx>
              <c:numFmt formatCode="&quot;$&quot;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Sheet1!$J$9:$J$12</c:f>
              <c:strCache>
                <c:ptCount val="4"/>
                <c:pt idx="0">
                  <c:v>Total Funds Available</c:v>
                </c:pt>
                <c:pt idx="1">
                  <c:v>Total Expenditures</c:v>
                </c:pt>
                <c:pt idx="2">
                  <c:v>Total Encumbrances</c:v>
                </c:pt>
                <c:pt idx="3">
                  <c:v>Remaining Budget</c:v>
                </c:pt>
              </c:strCache>
            </c:strRef>
          </c:cat>
          <c:val>
            <c:numRef>
              <c:f>Sheet1!$K$9:$K$12</c:f>
              <c:numCache>
                <c:formatCode>#,##0.00</c:formatCode>
                <c:ptCount val="4"/>
                <c:pt idx="0" formatCode="_(&quot;$&quot;* #,##0_);_(&quot;$&quot;* \(#,##0\);_(&quot;$&quot;* &quot;-&quot;??_);_(@_)">
                  <c:v>41100000</c:v>
                </c:pt>
                <c:pt idx="1">
                  <c:v>35747756.689999998</c:v>
                </c:pt>
                <c:pt idx="2">
                  <c:v>5361880.7</c:v>
                </c:pt>
                <c:pt idx="3" formatCode="_(&quot;$&quot;* #,##0_);_(&quot;$&quot;* \(#,##0\);_(&quot;$&quot;* &quot;-&quot;??_);_(@_)">
                  <c:v>-9637.3899999978021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29840"/>
        <c:axId val="15630624"/>
        <c:axId val="0"/>
      </c:bar3DChart>
      <c:catAx>
        <c:axId val="1562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630624"/>
        <c:crosses val="autoZero"/>
        <c:auto val="1"/>
        <c:lblAlgn val="ctr"/>
        <c:lblOffset val="100"/>
        <c:noMultiLvlLbl val="0"/>
      </c:catAx>
      <c:valAx>
        <c:axId val="1563062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5629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C78F-9D0B-4138-8AE4-8004DB26C07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5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2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5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79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6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C78F-9D0B-4138-8AE4-8004DB26C0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Dec.</a:t>
            </a:r>
            <a:r>
              <a:rPr lang="en-US" baseline="0" dirty="0" smtClean="0"/>
              <a:t> 31 and May 31 dates are hard and fast according to FirstNet.  We’ll see.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8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1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8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5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74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8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4013"/>
            <a:ext cx="7543800" cy="78644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143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600" b="1"/>
            </a:lvl1pPr>
            <a:lvl2pPr marL="731520" indent="-457200">
              <a:buFont typeface="Arial" panose="020B0604020202020204" pitchFamily="34" charset="0"/>
              <a:buChar char="•"/>
              <a:defRPr sz="2400" b="1"/>
            </a:lvl2pPr>
            <a:lvl3pPr marL="1005840" indent="-457200">
              <a:buFont typeface="Arial" panose="020B0604020202020204" pitchFamily="34" charset="0"/>
              <a:buChar char="•"/>
              <a:defRPr sz="2200" b="1"/>
            </a:lvl3pPr>
            <a:lvl4pPr marL="1108710" indent="-285750">
              <a:buFont typeface="Arial" panose="020B0604020202020204" pitchFamily="34" charset="0"/>
              <a:buChar char="•"/>
              <a:defRPr/>
            </a:lvl4pPr>
            <a:lvl5pPr marL="133731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>
                <a:solidFill>
                  <a:srgbClr val="292934"/>
                </a:solidFill>
              </a:rPr>
              <a:pPr/>
              <a:t>4/20/2016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>
                <a:solidFill>
                  <a:srgbClr val="292934"/>
                </a:solidFill>
              </a:rPr>
              <a:pPr/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55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1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7239000" cy="7864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250" b="1"/>
            </a:lvl2pPr>
            <a:lvl3pPr>
              <a:defRPr sz="21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AA42-C17F-4804-A2AC-C493A0EA2F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A817-4F86-4C75-BAEA-5BDB52FD2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7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1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6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1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9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8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42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9928-FFB9-4BC7-8002-103341B4A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4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4/20/2016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  <p:sldLayoutId id="214748403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3" y="6033862"/>
            <a:ext cx="737156" cy="733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545" y="449386"/>
            <a:ext cx="5822656" cy="78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400800"/>
            <a:ext cx="1155288" cy="3414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350" dirty="0">
                <a:solidFill>
                  <a:srgbClr val="292934"/>
                </a:solidFill>
              </a:rPr>
              <a:t>Page </a:t>
            </a:r>
            <a:fld id="{77F97DCD-AE15-47E4-B968-19BDF56F7595}" type="slidenum">
              <a:rPr lang="en-US" sz="135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sz="1350" dirty="0">
              <a:solidFill>
                <a:srgbClr val="292934"/>
              </a:solidFill>
            </a:endParaRPr>
          </a:p>
        </p:txBody>
      </p:sp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29293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7483"/>
            <a:ext cx="1528762" cy="12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b="1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25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4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400800"/>
            <a:ext cx="1155288" cy="3414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92934"/>
                </a:solidFill>
              </a:rPr>
              <a:t>Page </a:t>
            </a:r>
            <a:fld id="{77F97DCD-AE15-47E4-B968-19BDF56F7595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3" y="6033860"/>
            <a:ext cx="737156" cy="733879"/>
          </a:xfrm>
          <a:prstGeom prst="rect">
            <a:avLst/>
          </a:prstGeom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7696200" y="6400800"/>
            <a:ext cx="1155288" cy="3414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92934"/>
                </a:solidFill>
              </a:rPr>
              <a:t>Page </a:t>
            </a:r>
            <a:fld id="{77F97DCD-AE15-47E4-B968-19BDF56F7595}" type="slidenum">
              <a:rPr 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20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726" y="0"/>
            <a:ext cx="1528762" cy="12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34" r:id="rId2"/>
    <p:sldLayoutId id="2147484036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2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0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Robert.schwent@wsp.wa.gov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December 17, </a:t>
            </a:r>
            <a:r>
              <a:rPr lang="en-US" sz="3100" b="1" dirty="0" smtClean="0">
                <a:solidFill>
                  <a:schemeClr val="tx1"/>
                </a:solidFill>
              </a:rPr>
              <a:t> 2015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609600"/>
            <a:ext cx="62484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336633"/>
                </a:solidFill>
              </a:rPr>
              <a:t>OneNet Activities since October SIEC Meeting </a:t>
            </a:r>
            <a:endParaRPr lang="en-US" sz="3200" dirty="0">
              <a:solidFill>
                <a:srgbClr val="D2533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828800"/>
            <a:ext cx="8458200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336633"/>
                </a:solidFill>
              </a:rPr>
              <a:t>OneNet Data Collection and Coverage Mapping Workshops - Completed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FirstNet </a:t>
            </a:r>
            <a:r>
              <a:rPr lang="en-US" sz="2000" b="1" spc="-100" dirty="0">
                <a:solidFill>
                  <a:srgbClr val="336633"/>
                </a:solidFill>
              </a:rPr>
              <a:t>201:  </a:t>
            </a:r>
            <a:r>
              <a:rPr lang="en-US" sz="2000" b="1" spc="-100" dirty="0" smtClean="0">
                <a:solidFill>
                  <a:srgbClr val="336633"/>
                </a:solidFill>
              </a:rPr>
              <a:t>Omak, Colville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Tribal Outreach meetings: Colville and Spokane Tribes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OneNet Stakeholder Meeting 10/27 and 10/28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336633"/>
                </a:solidFill>
              </a:rPr>
              <a:t>Infrastructure Assistance Coordinating </a:t>
            </a:r>
            <a:r>
              <a:rPr lang="en-US" sz="2000" b="1" spc="-100" dirty="0" smtClean="0">
                <a:solidFill>
                  <a:srgbClr val="336633"/>
                </a:solidFill>
              </a:rPr>
              <a:t>Council October 20-22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FirstNet Applications Workshop November 3-5</a:t>
            </a: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Northwest Tribal Technical Assistance Workshop November 17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336633"/>
                </a:solidFill>
              </a:rPr>
              <a:t>WSAC County Leaders Conference </a:t>
            </a:r>
            <a:r>
              <a:rPr lang="en-US" sz="2000" b="1" spc="-100" dirty="0" smtClean="0">
                <a:solidFill>
                  <a:srgbClr val="336633"/>
                </a:solidFill>
              </a:rPr>
              <a:t>November </a:t>
            </a:r>
            <a:r>
              <a:rPr lang="en-US" sz="2000" b="1" spc="-100" dirty="0">
                <a:solidFill>
                  <a:srgbClr val="336633"/>
                </a:solidFill>
              </a:rPr>
              <a:t>17-20 </a:t>
            </a:r>
            <a:endParaRPr lang="en-US" sz="2000" b="1" spc="-100" dirty="0" smtClean="0">
              <a:solidFill>
                <a:srgbClr val="3366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WASPC </a:t>
            </a:r>
            <a:r>
              <a:rPr lang="en-US" sz="2000" b="1" spc="-100" dirty="0">
                <a:solidFill>
                  <a:srgbClr val="336633"/>
                </a:solidFill>
              </a:rPr>
              <a:t>Fall </a:t>
            </a:r>
            <a:r>
              <a:rPr lang="en-US" sz="2000" b="1" spc="-100" dirty="0" smtClean="0">
                <a:solidFill>
                  <a:srgbClr val="336633"/>
                </a:solidFill>
              </a:rPr>
              <a:t>Conference  November </a:t>
            </a:r>
            <a:r>
              <a:rPr lang="en-US" sz="2000" b="1" spc="-100" dirty="0">
                <a:solidFill>
                  <a:srgbClr val="336633"/>
                </a:solidFill>
              </a:rPr>
              <a:t>16-19 </a:t>
            </a:r>
            <a:endParaRPr lang="en-US" sz="2000" b="1" spc="-100" dirty="0" smtClean="0">
              <a:solidFill>
                <a:srgbClr val="336633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 smtClean="0">
                <a:solidFill>
                  <a:srgbClr val="336633"/>
                </a:solidFill>
              </a:rPr>
              <a:t>“</a:t>
            </a:r>
            <a:r>
              <a:rPr lang="en-US" sz="2000" b="1" spc="-100" dirty="0">
                <a:solidFill>
                  <a:srgbClr val="336633"/>
                </a:solidFill>
              </a:rPr>
              <a:t>After Oso” Video to be released October </a:t>
            </a:r>
            <a:r>
              <a:rPr lang="en-US" sz="2000" b="1" spc="-100" dirty="0" smtClean="0">
                <a:solidFill>
                  <a:srgbClr val="336633"/>
                </a:solidFill>
              </a:rPr>
              <a:t>26, </a:t>
            </a:r>
            <a:r>
              <a:rPr lang="en-US" sz="2000" b="1" spc="-100" dirty="0">
                <a:solidFill>
                  <a:srgbClr val="336633"/>
                </a:solidFill>
              </a:rPr>
              <a:t>2015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336633"/>
                </a:solidFill>
              </a:rPr>
              <a:t>“FirstNet in an Active Shooter Situation” Video Underway</a:t>
            </a:r>
          </a:p>
          <a:p>
            <a:endParaRPr lang="en-US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0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7543800" cy="786444"/>
          </a:xfrm>
        </p:spPr>
        <p:txBody>
          <a:bodyPr/>
          <a:lstStyle/>
          <a:p>
            <a:r>
              <a:rPr lang="en-US" dirty="0">
                <a:solidFill>
                  <a:srgbClr val="336633"/>
                </a:solidFill>
              </a:rPr>
              <a:t>Activities </a:t>
            </a:r>
            <a:r>
              <a:rPr lang="en-US" dirty="0" smtClean="0">
                <a:solidFill>
                  <a:srgbClr val="336633"/>
                </a:solidFill>
              </a:rPr>
              <a:t>coming up in 2016: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 smtClean="0">
                <a:solidFill>
                  <a:srgbClr val="336633"/>
                </a:solidFill>
              </a:rPr>
              <a:t>OneNet Planning and Strategy meeting with extended consultant team</a:t>
            </a:r>
          </a:p>
          <a:p>
            <a:pPr marL="937260" lvl="3" fontAlgn="base">
              <a:spcBef>
                <a:spcPct val="0"/>
              </a:spcBef>
              <a:spcAft>
                <a:spcPts val="600"/>
              </a:spcAft>
            </a:pPr>
            <a:r>
              <a:rPr lang="en-US" sz="2000" b="1" spc="-100" dirty="0" smtClean="0">
                <a:solidFill>
                  <a:srgbClr val="336633"/>
                </a:solidFill>
              </a:rPr>
              <a:t>Late January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 smtClean="0">
                <a:solidFill>
                  <a:srgbClr val="336633"/>
                </a:solidFill>
              </a:rPr>
              <a:t>ATNI Winter Convention </a:t>
            </a:r>
            <a:endParaRPr lang="en-US" sz="2000" spc="-100" dirty="0">
              <a:solidFill>
                <a:srgbClr val="336633"/>
              </a:solidFill>
            </a:endParaRPr>
          </a:p>
          <a:p>
            <a:pPr marL="0" lvl="1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336633"/>
                </a:solidFill>
              </a:rPr>
              <a:t>	</a:t>
            </a:r>
            <a:r>
              <a:rPr lang="en-US" sz="2000" spc="-100" dirty="0" smtClean="0">
                <a:solidFill>
                  <a:srgbClr val="336633"/>
                </a:solidFill>
              </a:rPr>
              <a:t>February 1-4 - Suquamish</a:t>
            </a:r>
            <a:endParaRPr lang="en-US" sz="2000" spc="-100" dirty="0">
              <a:solidFill>
                <a:srgbClr val="336633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 smtClean="0">
                <a:solidFill>
                  <a:srgbClr val="336633"/>
                </a:solidFill>
              </a:rPr>
              <a:t>West Region EMS Conference</a:t>
            </a:r>
            <a:endParaRPr lang="en-US" sz="2000" spc="-100" dirty="0">
              <a:solidFill>
                <a:srgbClr val="336633"/>
              </a:solidFill>
            </a:endParaRPr>
          </a:p>
          <a:p>
            <a:pPr marL="914400" lvl="3" fontAlgn="base">
              <a:spcBef>
                <a:spcPct val="0"/>
              </a:spcBef>
              <a:spcAft>
                <a:spcPts val="600"/>
              </a:spcAft>
            </a:pPr>
            <a:r>
              <a:rPr lang="en-US" sz="2000" b="1" spc="-100" dirty="0" smtClean="0">
                <a:solidFill>
                  <a:srgbClr val="336633"/>
                </a:solidFill>
              </a:rPr>
              <a:t>February 20-22 – Ocean Shores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 smtClean="0">
                <a:solidFill>
                  <a:srgbClr val="336633"/>
                </a:solidFill>
              </a:rPr>
              <a:t>APCO West Region Conference </a:t>
            </a:r>
            <a:endParaRPr lang="en-US" sz="2000" spc="-100" dirty="0">
              <a:solidFill>
                <a:srgbClr val="336633"/>
              </a:solidFill>
            </a:endParaRPr>
          </a:p>
          <a:p>
            <a:pPr marL="914400" lvl="3" fontAlgn="base">
              <a:spcBef>
                <a:spcPct val="0"/>
              </a:spcBef>
              <a:spcAft>
                <a:spcPts val="600"/>
              </a:spcAft>
            </a:pPr>
            <a:r>
              <a:rPr lang="en-US" sz="2000" b="1" spc="-100" dirty="0" smtClean="0">
                <a:solidFill>
                  <a:srgbClr val="336633"/>
                </a:solidFill>
              </a:rPr>
              <a:t>March 3-10 - Portland</a:t>
            </a:r>
            <a:endParaRPr lang="en-US" sz="2000" b="1" spc="-100" dirty="0">
              <a:solidFill>
                <a:srgbClr val="336633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</a:pPr>
            <a:r>
              <a:rPr lang="en-US" sz="2000" spc="-100" dirty="0" smtClean="0">
                <a:solidFill>
                  <a:srgbClr val="336633"/>
                </a:solidFill>
              </a:rPr>
              <a:t>IWCE 2016 Conference </a:t>
            </a:r>
            <a:endParaRPr lang="en-US" sz="2000" spc="-100" dirty="0">
              <a:solidFill>
                <a:srgbClr val="336633"/>
              </a:solidFill>
            </a:endParaRPr>
          </a:p>
          <a:p>
            <a:pPr marL="914400" lvl="3" fontAlgn="base">
              <a:spcBef>
                <a:spcPct val="0"/>
              </a:spcBef>
              <a:spcAft>
                <a:spcPts val="600"/>
              </a:spcAft>
            </a:pPr>
            <a:r>
              <a:rPr lang="en-US" sz="2000" b="1" spc="-100" dirty="0" smtClean="0">
                <a:solidFill>
                  <a:srgbClr val="336633"/>
                </a:solidFill>
              </a:rPr>
              <a:t>March 21-25</a:t>
            </a:r>
            <a:endParaRPr lang="en-US" sz="2000" b="1" spc="-100" dirty="0">
              <a:solidFill>
                <a:srgbClr val="33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533400"/>
            <a:ext cx="8153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336633"/>
                </a:solidFill>
                <a:latin typeface="Arial"/>
                <a:cs typeface="Lucida Sans Unicode" panose="020B0602030504020204" pitchFamily="34" charset="0"/>
              </a:rPr>
              <a:t>                2016-2017 Anticipated Activities</a:t>
            </a:r>
            <a:endParaRPr lang="en-US" altLang="en-US" sz="2800" dirty="0" smtClean="0">
              <a:solidFill>
                <a:srgbClr val="292934"/>
              </a:solidFill>
            </a:endParaRPr>
          </a:p>
          <a:p>
            <a:endParaRPr lang="en-US" altLang="en-US" sz="600" dirty="0" smtClean="0">
              <a:solidFill>
                <a:srgbClr val="292934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67471"/>
              </p:ext>
            </p:extLst>
          </p:nvPr>
        </p:nvGraphicFramePr>
        <p:xfrm>
          <a:off x="609600" y="1204745"/>
          <a:ext cx="8229600" cy="50090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03484"/>
                <a:gridCol w="3719147"/>
                <a:gridCol w="3006969"/>
              </a:tblGrid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r>
                        <a:rPr lang="en-US" baseline="0" dirty="0" smtClean="0"/>
                        <a:t> OneNet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FirstNet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Statewide Mtg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FirstNet –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HOW?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14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Work on State Plan: 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coverage, phased deployment, </a:t>
                      </a:r>
                      <a:r>
                        <a:rPr lang="en-US" dirty="0" smtClean="0"/>
                        <a:t>who to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Continue,</a:t>
                      </a:r>
                      <a:r>
                        <a:rPr lang="en-US" baseline="0" dirty="0" smtClean="0"/>
                        <a:t> improve data about agency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Apps workshops, Cascadia Rising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with Washington on State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314">
                <a:tc>
                  <a:txBody>
                    <a:bodyPr/>
                    <a:lstStyle/>
                    <a:p>
                      <a:r>
                        <a:rPr lang="en-US" dirty="0" smtClean="0"/>
                        <a:t>June,</a:t>
                      </a:r>
                      <a:r>
                        <a:rPr lang="en-US" baseline="0" dirty="0" smtClean="0"/>
                        <a:t> 2016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RFP Responses received;</a:t>
                      </a:r>
                      <a:r>
                        <a:rPr lang="en-US" baseline="0" dirty="0" smtClean="0"/>
                        <a:t> evaluation starts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Early 2017*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Vendor(s)</a:t>
                      </a:r>
                      <a:r>
                        <a:rPr lang="en-US" baseline="0" dirty="0" smtClean="0"/>
                        <a:t> Chosen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2017*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with Stakeholders, FirstNet</a:t>
                      </a:r>
                      <a:r>
                        <a:rPr lang="en-US" baseline="0" dirty="0" smtClean="0"/>
                        <a:t> on State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Fold vendor</a:t>
                      </a:r>
                      <a:r>
                        <a:rPr lang="en-US" baseline="0" dirty="0" smtClean="0"/>
                        <a:t> response into State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2017*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 State Plan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253">
                <a:tc>
                  <a:txBody>
                    <a:bodyPr/>
                    <a:lstStyle/>
                    <a:p>
                      <a:r>
                        <a:rPr lang="en-US" dirty="0" smtClean="0"/>
                        <a:t>Late 2017*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 State Plan; to Governor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Plan</a:t>
                      </a:r>
                      <a:r>
                        <a:rPr lang="en-US" baseline="0" dirty="0" smtClean="0"/>
                        <a:t> to Governor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9300" y="6324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SIEC Discussion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Phased Development of FirstNet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State Plan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pproval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rocess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Bill Schrier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9367"/>
            <a:ext cx="6652992" cy="5898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33"/>
                </a:solidFill>
              </a:rPr>
              <a:t>Schrier’s Timeline Guesstimate</a:t>
            </a:r>
            <a:endParaRPr lang="en-US" sz="3200" dirty="0">
              <a:solidFill>
                <a:srgbClr val="33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839200" cy="4267200"/>
          </a:xfrm>
        </p:spPr>
        <p:txBody>
          <a:bodyPr>
            <a:noAutofit/>
          </a:bodyPr>
          <a:lstStyle/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Sept. 30	Data to FirstNet for RFP</a:t>
            </a:r>
            <a:br>
              <a:rPr lang="en-US" sz="2400" b="0" dirty="0"/>
            </a:br>
            <a:r>
              <a:rPr lang="en-US" sz="2400" b="0" dirty="0"/>
              <a:t>	(survey info, coverage, etc.)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Dec. 31	FirstNet Issues RFP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May </a:t>
            </a:r>
            <a:r>
              <a:rPr lang="en-US" sz="2400" b="0" dirty="0" smtClean="0"/>
              <a:t>31, 2016</a:t>
            </a:r>
            <a:r>
              <a:rPr lang="en-US" sz="2400" b="0" dirty="0"/>
              <a:t>	</a:t>
            </a:r>
            <a:r>
              <a:rPr lang="en-US" sz="2400" b="0" dirty="0" smtClean="0"/>
              <a:t>  RFP </a:t>
            </a:r>
            <a:r>
              <a:rPr lang="en-US" sz="2400" b="0" dirty="0"/>
              <a:t>Responses Back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 smtClean="0"/>
              <a:t>2017</a:t>
            </a:r>
            <a:r>
              <a:rPr lang="en-US" sz="2400" b="0" dirty="0"/>
              <a:t>?	RFP Vendor(s) Chosen by FirstNet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2017	Fold RFP Vendor’s response and detailed</a:t>
            </a:r>
            <a:br>
              <a:rPr lang="en-US" sz="2400" b="0" dirty="0"/>
            </a:br>
            <a:r>
              <a:rPr lang="en-US" sz="2400" b="0" dirty="0"/>
              <a:t>	requirements into State Plan 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Q1 2018? 	FirstNet plan to Governor for Opt-in/out</a:t>
            </a:r>
          </a:p>
          <a:p>
            <a:pPr marL="386954" indent="-215504">
              <a:spcBef>
                <a:spcPts val="0"/>
              </a:spcBef>
              <a:spcAft>
                <a:spcPts val="600"/>
              </a:spcAft>
              <a:buClrTx/>
              <a:buSzPct val="100000"/>
              <a:tabLst>
                <a:tab pos="2324100" algn="l"/>
              </a:tabLst>
            </a:pPr>
            <a:r>
              <a:rPr lang="en-US" sz="2400" b="0" dirty="0"/>
              <a:t>2018? 	Deployment Begins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273104"/>
            <a:ext cx="434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D2533C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D2533C"/>
                  </a:fgClr>
                  <a:bgClr>
                    <a:srgbClr val="D2533C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D2533C">
                      <a:lumMod val="75000"/>
                    </a:srgbClr>
                  </a:outerShdw>
                </a:effectLst>
              </a:rPr>
              <a:t>Not Official</a:t>
            </a:r>
            <a:endParaRPr lang="en-US" sz="5400" b="1" dirty="0">
              <a:ln w="12700">
                <a:solidFill>
                  <a:srgbClr val="D2533C">
                    <a:lumMod val="75000"/>
                  </a:srgbClr>
                </a:solidFill>
                <a:prstDash val="solid"/>
              </a:ln>
              <a:pattFill prst="dkUpDiag">
                <a:fgClr>
                  <a:srgbClr val="D2533C"/>
                </a:fgClr>
                <a:bgClr>
                  <a:srgbClr val="D2533C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D2533C">
                    <a:lumMod val="75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085133"/>
            <a:ext cx="2133600" cy="15818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54186"/>
            <a:ext cx="6172200" cy="922214"/>
          </a:xfrm>
        </p:spPr>
        <p:txBody>
          <a:bodyPr/>
          <a:lstStyle/>
          <a:p>
            <a:r>
              <a:rPr lang="en-US" dirty="0" smtClean="0">
                <a:solidFill>
                  <a:srgbClr val="336633"/>
                </a:solidFill>
              </a:rPr>
              <a:t>Coverage Mapping</a:t>
            </a:r>
            <a:endParaRPr lang="en-US" dirty="0">
              <a:solidFill>
                <a:srgbClr val="336633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9836" b="6557"/>
          <a:stretch/>
        </p:blipFill>
        <p:spPr>
          <a:xfrm>
            <a:off x="1066800" y="1905000"/>
            <a:ext cx="7205428" cy="3886200"/>
          </a:xfrm>
        </p:spPr>
      </p:pic>
    </p:spTree>
    <p:extLst>
      <p:ext uri="{BB962C8B-B14F-4D97-AF65-F5344CB8AC3E}">
        <p14:creationId xmlns:p14="http://schemas.microsoft.com/office/powerpoint/2010/main" val="46238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2275"/>
            <a:ext cx="7239000" cy="922214"/>
          </a:xfrm>
        </p:spPr>
        <p:txBody>
          <a:bodyPr/>
          <a:lstStyle/>
          <a:p>
            <a:r>
              <a:rPr lang="en-US" dirty="0" smtClean="0">
                <a:solidFill>
                  <a:srgbClr val="336633"/>
                </a:solidFill>
              </a:rPr>
              <a:t>Coverage</a:t>
            </a:r>
            <a:endParaRPr lang="en-US" dirty="0">
              <a:solidFill>
                <a:srgbClr val="33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 Input for the FirstNet RFP</a:t>
            </a:r>
          </a:p>
          <a:p>
            <a:r>
              <a:rPr lang="en-US" b="0" dirty="0"/>
              <a:t> </a:t>
            </a:r>
            <a:r>
              <a:rPr lang="en-US" b="0" dirty="0" smtClean="0"/>
              <a:t>Suggestion:</a:t>
            </a:r>
          </a:p>
          <a:p>
            <a:pPr marL="1314450" lvl="1" indent="-514350">
              <a:buClrTx/>
              <a:buFont typeface="+mj-lt"/>
              <a:buAutoNum type="arabicPeriod"/>
            </a:pPr>
            <a:r>
              <a:rPr lang="en-US" b="0" dirty="0" smtClean="0"/>
              <a:t> Rapid Deployment on Vendor’s Proposed sites</a:t>
            </a:r>
          </a:p>
          <a:p>
            <a:pPr marL="1314450" lvl="1" indent="-514350">
              <a:buClrTx/>
              <a:buFont typeface="+mj-lt"/>
              <a:buAutoNum type="arabicPeriod"/>
            </a:pPr>
            <a:r>
              <a:rPr lang="en-US" b="0" dirty="0" smtClean="0"/>
              <a:t>Robust deployables strategy: existing comm vehicles, COWs, drones, balloons, etc.</a:t>
            </a:r>
          </a:p>
          <a:p>
            <a:pPr marL="1314450" lvl="1" indent="-514350">
              <a:buClrTx/>
              <a:buFont typeface="+mj-lt"/>
              <a:buAutoNum type="arabicPeriod"/>
            </a:pPr>
            <a:r>
              <a:rPr lang="en-US" b="0" dirty="0" smtClean="0"/>
              <a:t>All U.S. and State Highways</a:t>
            </a:r>
          </a:p>
          <a:p>
            <a:r>
              <a:rPr lang="en-US" b="0" dirty="0"/>
              <a:t> </a:t>
            </a:r>
            <a:r>
              <a:rPr lang="en-US" b="0" dirty="0" smtClean="0"/>
              <a:t>Alternatives?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173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386"/>
            <a:ext cx="7315200" cy="9222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33"/>
                </a:solidFill>
              </a:rPr>
              <a:t>FirstNet Phased Deployment</a:t>
            </a:r>
            <a:endParaRPr lang="en-US" dirty="0">
              <a:solidFill>
                <a:srgbClr val="3366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6443663" cy="457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56" y="525586"/>
            <a:ext cx="7239000" cy="922214"/>
          </a:xfrm>
        </p:spPr>
        <p:txBody>
          <a:bodyPr/>
          <a:lstStyle/>
          <a:p>
            <a:r>
              <a:rPr lang="en-US" dirty="0" smtClean="0">
                <a:solidFill>
                  <a:srgbClr val="336633"/>
                </a:solidFill>
              </a:rPr>
              <a:t>Phased Deployment</a:t>
            </a:r>
            <a:endParaRPr lang="en-US" dirty="0">
              <a:solidFill>
                <a:srgbClr val="33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0" dirty="0" smtClean="0"/>
              <a:t>FirstNet:  5 phases, starting with urban </a:t>
            </a:r>
          </a:p>
          <a:p>
            <a:pPr>
              <a:spcAft>
                <a:spcPts val="600"/>
              </a:spcAft>
            </a:pPr>
            <a:r>
              <a:rPr lang="en-US" sz="2800" b="0" dirty="0" smtClean="0"/>
              <a:t>OneNet:  The whole state needs to be covered, as rapidly as possible</a:t>
            </a:r>
          </a:p>
          <a:p>
            <a:pPr>
              <a:spcAft>
                <a:spcPts val="600"/>
              </a:spcAft>
            </a:pPr>
            <a:r>
              <a:rPr lang="en-US" sz="2800" b="0" dirty="0" smtClean="0"/>
              <a:t>See also coverage suggestions</a:t>
            </a:r>
          </a:p>
          <a:p>
            <a:pPr>
              <a:spcAft>
                <a:spcPts val="600"/>
              </a:spcAft>
            </a:pPr>
            <a:r>
              <a:rPr lang="en-US" sz="2800" b="0" dirty="0" smtClean="0"/>
              <a:t>Alternatives?</a:t>
            </a:r>
          </a:p>
        </p:txBody>
      </p:sp>
    </p:spTree>
    <p:extLst>
      <p:ext uri="{BB962C8B-B14F-4D97-AF65-F5344CB8AC3E}">
        <p14:creationId xmlns:p14="http://schemas.microsoft.com/office/powerpoint/2010/main" val="3872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9222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33"/>
                </a:solidFill>
              </a:rPr>
              <a:t>State Plan Approval Process (2018?)</a:t>
            </a:r>
            <a:endParaRPr lang="en-US" sz="3200" dirty="0">
              <a:solidFill>
                <a:srgbClr val="3366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>
              <a:spcAft>
                <a:spcPts val="600"/>
              </a:spcAft>
              <a:tabLst>
                <a:tab pos="461963" algn="l"/>
              </a:tabLst>
            </a:pPr>
            <a:r>
              <a:rPr lang="en-US" sz="2800" b="0" dirty="0"/>
              <a:t>Stakeholder, Operational, &amp; Technical Committees engage FirstNet and Vendor to develop State Plan</a:t>
            </a:r>
          </a:p>
          <a:p>
            <a:pPr marL="461963" indent="-461963">
              <a:spcAft>
                <a:spcPts val="600"/>
              </a:spcAft>
              <a:tabLst>
                <a:tab pos="461963" algn="l"/>
              </a:tabLst>
            </a:pPr>
            <a:r>
              <a:rPr lang="en-US" sz="2800" b="0" dirty="0"/>
              <a:t>Committee recommendations go to SIEC</a:t>
            </a:r>
          </a:p>
          <a:p>
            <a:pPr marL="461963" indent="-461963">
              <a:spcAft>
                <a:spcPts val="600"/>
              </a:spcAft>
              <a:tabLst>
                <a:tab pos="461963" algn="l"/>
              </a:tabLst>
            </a:pPr>
            <a:r>
              <a:rPr lang="en-US" sz="2800" b="0" dirty="0"/>
              <a:t>SIEC to review State Plan and vote on whether is meets the state’s needs</a:t>
            </a:r>
          </a:p>
          <a:p>
            <a:pPr marL="461963" indent="-461963">
              <a:spcAft>
                <a:spcPts val="600"/>
              </a:spcAft>
              <a:tabLst>
                <a:tab pos="461963" algn="l"/>
              </a:tabLst>
            </a:pPr>
            <a:r>
              <a:rPr lang="en-US" sz="2800" b="0" dirty="0"/>
              <a:t>FirstNet sends State Plan to Governor</a:t>
            </a:r>
          </a:p>
          <a:p>
            <a:pPr marL="461963" indent="-461963">
              <a:spcAft>
                <a:spcPts val="600"/>
              </a:spcAft>
              <a:tabLst>
                <a:tab pos="461963" algn="l"/>
              </a:tabLst>
            </a:pPr>
            <a:r>
              <a:rPr lang="en-US" sz="2800" b="0" dirty="0"/>
              <a:t>SIEC, Stakeholders, tribes provide feedback to Governor on merits of the State Plan</a:t>
            </a:r>
          </a:p>
        </p:txBody>
      </p:sp>
    </p:spTree>
    <p:extLst>
      <p:ext uri="{BB962C8B-B14F-4D97-AF65-F5344CB8AC3E}">
        <p14:creationId xmlns:p14="http://schemas.microsoft.com/office/powerpoint/2010/main" val="27129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Introductions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FirstNet – OneNet Survey of Responders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(conducted by WSU/DGSS)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Bill Schrier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WSU Team Members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OneNet/FirstNet Data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42" y="1451241"/>
            <a:ext cx="8293781" cy="455430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Purpose:  provide data for </a:t>
            </a:r>
            <a:r>
              <a:rPr lang="en-US" sz="2800" dirty="0" err="1" smtClean="0"/>
              <a:t>FirstNet’s</a:t>
            </a:r>
            <a:r>
              <a:rPr lang="en-US" sz="2800" dirty="0" smtClean="0"/>
              <a:t> RFP (due out early January, 2016)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Conducted by Washington State University Division of Government Studies/Services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Anonymous 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Statistically valid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Dr. Season Hoard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Results still in draft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Agencies can still respond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9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68" y="487335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Survey Results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96" y="1178351"/>
            <a:ext cx="8293781" cy="455430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923 survey invitations, 173 agency responses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79 law enforcement (45.9%) of 260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62 firefighting (36.0%) of 410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Transportation, life-line infrastructure, etc.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26,852 employees total</a:t>
            </a:r>
          </a:p>
          <a:p>
            <a:pPr marL="960120" lvl="3" indent="-342900">
              <a:spcBef>
                <a:spcPts val="675"/>
              </a:spcBef>
              <a:buClrTx/>
              <a:buSzPct val="100000"/>
            </a:pPr>
            <a:r>
              <a:rPr lang="en-US" sz="1900" b="1" dirty="0" smtClean="0"/>
              <a:t>Law Enforcement: 10,376 of 17,602 employees</a:t>
            </a:r>
          </a:p>
          <a:p>
            <a:pPr marL="960120" lvl="3" indent="-342900">
              <a:spcBef>
                <a:spcPts val="675"/>
              </a:spcBef>
              <a:buClrTx/>
              <a:buSzPct val="100000"/>
            </a:pPr>
            <a:r>
              <a:rPr lang="en-US" sz="1900" b="1" dirty="0"/>
              <a:t>Firefighting:  3,686 employees of 21,795 (Career: 9,322)</a:t>
            </a:r>
          </a:p>
          <a:p>
            <a:pPr marL="960120" lvl="3" indent="-342900">
              <a:spcBef>
                <a:spcPts val="675"/>
              </a:spcBef>
              <a:buClrTx/>
              <a:buSzPct val="100000"/>
            </a:pPr>
            <a:r>
              <a:rPr lang="en-US" sz="1900" b="1" dirty="0"/>
              <a:t>Other:   12,790 employees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12,936 devices (personnel)</a:t>
            </a:r>
          </a:p>
          <a:p>
            <a:pPr marL="754380" lvl="2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5,889 devices (vehicles)</a:t>
            </a:r>
          </a:p>
        </p:txBody>
      </p:sp>
    </p:spTree>
    <p:extLst>
      <p:ext uri="{BB962C8B-B14F-4D97-AF65-F5344CB8AC3E}">
        <p14:creationId xmlns:p14="http://schemas.microsoft.com/office/powerpoint/2010/main" val="22207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268" y="487335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Survey Results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615" y="1077168"/>
            <a:ext cx="8293781" cy="455430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66.5% use Verizon as a provider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57.9% very important to have fixed rate plan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62.4% have unlimited data plans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55.1% spend $25-$49 a month for data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23.4% spend $50-$74 a month for data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Barriers:  47.3% cite coverage as a problem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Barriers:  27.1% cite budget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966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152" y="449077"/>
            <a:ext cx="8873012" cy="5139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073" y="5735782"/>
            <a:ext cx="8091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92934"/>
                </a:solidFill>
              </a:rPr>
              <a:t>Law Enforcement: 260 agencies; Firefighting:  410 agencies</a:t>
            </a:r>
            <a:endParaRPr lang="en-US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Urban and Rural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899712"/>
              </p:ext>
            </p:extLst>
          </p:nvPr>
        </p:nvGraphicFramePr>
        <p:xfrm>
          <a:off x="394422" y="1233600"/>
          <a:ext cx="82931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20"/>
                <a:gridCol w="1658620"/>
                <a:gridCol w="1658620"/>
                <a:gridCol w="1658620"/>
                <a:gridCol w="165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Agencies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Volunteers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Urban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24,192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2,338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12,020 – 5,512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 Rural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1,513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385 – 245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531 – 124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738075"/>
              </p:ext>
            </p:extLst>
          </p:nvPr>
        </p:nvGraphicFramePr>
        <p:xfrm>
          <a:off x="463694" y="3362902"/>
          <a:ext cx="82931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20"/>
                <a:gridCol w="1658620"/>
                <a:gridCol w="1658620"/>
                <a:gridCol w="1658620"/>
                <a:gridCol w="165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Agencies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Volunteers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Devices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Eastern</a:t>
                      </a:r>
                      <a:r>
                        <a:rPr lang="en-US" sz="2000" baseline="0" dirty="0" smtClean="0"/>
                        <a:t> WA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1,189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867 – 359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WA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1,265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594 – 131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Puget Sound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18.733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1,338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10,702 – 3,899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Coastal, SW WA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5,124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1,021 – 1,476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9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“Aha”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42" y="1451241"/>
            <a:ext cx="8293781" cy="455430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71.4% of agencies allow use of personally owned devices for work (BYOD) but most (71.9%) do not provide compensation</a:t>
            </a:r>
          </a:p>
          <a:p>
            <a:pPr marL="342900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91.3% use wireless data – but probably under-representing many rural departments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57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 Uses of Wireless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42" y="1451240"/>
            <a:ext cx="8293781" cy="7037439"/>
          </a:xfrm>
        </p:spPr>
        <p:txBody>
          <a:bodyPr>
            <a:noAutofit/>
          </a:bodyPr>
          <a:lstStyle/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general </a:t>
            </a:r>
            <a:r>
              <a:rPr lang="en-US" sz="2800" dirty="0"/>
              <a:t>connectivity (91.3%, 157), 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communications </a:t>
            </a:r>
            <a:r>
              <a:rPr lang="en-US" sz="2800" dirty="0"/>
              <a:t>(87.5%, 147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/>
              <a:t>computer aided dispatch (78.7%, 133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/>
              <a:t>database inquiries (69.8%, 118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voice </a:t>
            </a:r>
            <a:r>
              <a:rPr lang="en-US" sz="2800" dirty="0"/>
              <a:t>(57.1%, 96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/>
              <a:t>intranet access (57.3%, </a:t>
            </a:r>
            <a:r>
              <a:rPr lang="en-US" sz="2800" dirty="0" smtClean="0"/>
              <a:t>98)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field </a:t>
            </a:r>
            <a:r>
              <a:rPr lang="en-US" sz="2800" dirty="0"/>
              <a:t>based reporting (55.6%, 94</a:t>
            </a:r>
            <a:r>
              <a:rPr lang="en-US" sz="2800" dirty="0" smtClean="0"/>
              <a:t>)</a:t>
            </a:r>
            <a:endParaRPr lang="en-US" sz="2800" dirty="0"/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/>
              <a:t>location services (54.4%, 93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 Comparisons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27737"/>
              </p:ext>
            </p:extLst>
          </p:nvPr>
        </p:nvGraphicFramePr>
        <p:xfrm>
          <a:off x="365762" y="1613428"/>
          <a:ext cx="8102989" cy="4109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37"/>
                <a:gridCol w="1589649"/>
                <a:gridCol w="1730326"/>
                <a:gridCol w="1969477"/>
              </a:tblGrid>
              <a:tr h="1352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 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Fire Service 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Law </a:t>
                      </a:r>
                      <a:r>
                        <a:rPr lang="en-US" sz="2800" b="1" dirty="0" smtClean="0">
                          <a:effectLst/>
                        </a:rPr>
                        <a:t>Enforce-</a:t>
                      </a:r>
                      <a:r>
                        <a:rPr lang="en-US" sz="2800" b="1" dirty="0" err="1" smtClean="0">
                          <a:effectLst/>
                        </a:rPr>
                        <a:t>ment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Other </a:t>
                      </a:r>
                      <a:r>
                        <a:rPr lang="en-US" sz="2800" b="1" dirty="0" smtClean="0">
                          <a:effectLst/>
                        </a:rPr>
                        <a:t>Respond-</a:t>
                      </a:r>
                      <a:r>
                        <a:rPr lang="en-US" sz="2800" b="1" dirty="0" err="1" smtClean="0">
                          <a:effectLst/>
                        </a:rPr>
                        <a:t>ents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Allow personal devices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88.3%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57.7%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75%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Paging Systems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82.3%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17.7%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29%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14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</a:rPr>
                        <a:t>Auto. </a:t>
                      </a:r>
                      <a:r>
                        <a:rPr lang="en-US" sz="2800" b="1" dirty="0">
                          <a:effectLst/>
                        </a:rPr>
                        <a:t>Vehicle Location (AVL)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21%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43.6%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40%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03375" y="3473450"/>
            <a:ext cx="90740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42" y="1451240"/>
            <a:ext cx="8293781" cy="7037439"/>
          </a:xfrm>
        </p:spPr>
        <p:txBody>
          <a:bodyPr>
            <a:noAutofit/>
          </a:bodyPr>
          <a:lstStyle/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Rural and Urban:  coverage, use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Puget Sound and others: BYOD, use of AVL, field reporting, VPN, budget to purchase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290646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91400" cy="58674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Welcome!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Keith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Flewelling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43" y="2667000"/>
            <a:ext cx="2881313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59" y="643767"/>
            <a:ext cx="5543550" cy="589833"/>
          </a:xfrm>
        </p:spPr>
        <p:txBody>
          <a:bodyPr/>
          <a:lstStyle/>
          <a:p>
            <a:pPr algn="ctr"/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42" y="1451240"/>
            <a:ext cx="8293781" cy="7037439"/>
          </a:xfrm>
        </p:spPr>
        <p:txBody>
          <a:bodyPr>
            <a:noAutofit/>
          </a:bodyPr>
          <a:lstStyle/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Encourage more participation, especially rural, tribal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Finalize the existing analysis report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Socialize results with associations</a:t>
            </a:r>
          </a:p>
          <a:p>
            <a:pPr lvl="2" indent="-342900">
              <a:spcBef>
                <a:spcPts val="675"/>
              </a:spcBef>
              <a:buClrTx/>
              <a:buSzPct val="100000"/>
            </a:pPr>
            <a:r>
              <a:rPr lang="en-US" sz="2650" dirty="0" smtClean="0"/>
              <a:t>Contact respondents with results</a:t>
            </a:r>
          </a:p>
          <a:p>
            <a:pPr lvl="2" indent="-342900">
              <a:spcBef>
                <a:spcPts val="675"/>
              </a:spcBef>
              <a:buClrTx/>
              <a:buSzPct val="100000"/>
            </a:pPr>
            <a:r>
              <a:rPr lang="en-US" sz="2650" dirty="0" smtClean="0"/>
              <a:t>Would you like a slide deck to do so?</a:t>
            </a:r>
          </a:p>
          <a:p>
            <a:pPr lvl="1" indent="-342900">
              <a:spcBef>
                <a:spcPts val="675"/>
              </a:spcBef>
              <a:buClrTx/>
              <a:buSzPct val="100000"/>
            </a:pPr>
            <a:r>
              <a:rPr lang="en-US" sz="2800" dirty="0" smtClean="0"/>
              <a:t>Future surveys?</a:t>
            </a:r>
          </a:p>
          <a:p>
            <a:pPr lvl="2" indent="-342900">
              <a:spcBef>
                <a:spcPts val="675"/>
              </a:spcBef>
              <a:buClrTx/>
              <a:buSzPct val="100000"/>
            </a:pPr>
            <a:r>
              <a:rPr lang="en-US" sz="2650" dirty="0" smtClean="0"/>
              <a:t>Drill down into apps in use</a:t>
            </a:r>
            <a:endParaRPr lang="en-US" sz="2650" dirty="0"/>
          </a:p>
        </p:txBody>
      </p:sp>
    </p:spTree>
    <p:extLst>
      <p:ext uri="{BB962C8B-B14F-4D97-AF65-F5344CB8AC3E}">
        <p14:creationId xmlns:p14="http://schemas.microsoft.com/office/powerpoint/2010/main" val="22976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3429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Washington State Patrol Narrowbanding Project Status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Bob Schwent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sz="4800" dirty="0" smtClean="0"/>
              <a:t>WSP Narrowbanding Project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4958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State Interoperability </a:t>
            </a:r>
            <a:br>
              <a:rPr lang="en-US" sz="2000" dirty="0"/>
            </a:br>
            <a:r>
              <a:rPr lang="en-US" sz="2000" dirty="0"/>
              <a:t>Executive Committee (SIEC)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 ~ </a:t>
            </a:r>
            <a:r>
              <a:rPr lang="en-US" sz="2000" dirty="0" smtClean="0"/>
              <a:t>December 17, 2015 ~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Bob Schwent, WSP Electronic Services Division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Statewide Interoperability Coordinator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052" name="Picture 4" descr="a siec_banner_doc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 District Map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904970"/>
              </p:ext>
            </p:extLst>
          </p:nvPr>
        </p:nvGraphicFramePr>
        <p:xfrm>
          <a:off x="609600" y="990600"/>
          <a:ext cx="8001000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8790812" imgH="13167360" progId="Acrobat.Document.11">
                  <p:embed/>
                </p:oleObj>
              </mc:Choice>
              <mc:Fallback>
                <p:oleObj name="Acrobat Document" r:id="rId3" imgW="18790812" imgH="131673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001000" cy="560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P25 Narrowband Project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4478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Major Tasks Completed or In Process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District 1 (Tacoma</a:t>
            </a:r>
            <a:r>
              <a:rPr lang="en-US" dirty="0" smtClean="0">
                <a:solidFill>
                  <a:srgbClr val="000000"/>
                </a:solidFill>
              </a:rPr>
              <a:t>) is pending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700 MHz trunked site addition (Olympia area)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Agreements in process for interface with Pierce County talk groups (Tacoma)</a:t>
            </a:r>
          </a:p>
          <a:p>
            <a:pPr marL="342900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2 (Bellevue) implementation is complete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North Bend site addition – remediation of issues at I-90 and SR18 intersection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3 (Yakima) implementation is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District 4 (Spokane) implementation is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5 (Vancouver) implementation is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District 6 (Wenatchee</a:t>
            </a:r>
            <a:r>
              <a:rPr lang="en-US" dirty="0" smtClean="0">
                <a:solidFill>
                  <a:srgbClr val="000000"/>
                </a:solidFill>
              </a:rPr>
              <a:t>) is pending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Wideband – Narrowband impact analysis is underway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7 (Marysville) implementation is complete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P25 Narrowband Project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4478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8 cutover delayed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Coverage concerns in key areas will require mediation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000000"/>
                </a:solidFill>
              </a:rPr>
              <a:t>Neilton</a:t>
            </a:r>
            <a:r>
              <a:rPr lang="en-US" dirty="0">
                <a:solidFill>
                  <a:srgbClr val="000000"/>
                </a:solidFill>
              </a:rPr>
              <a:t> site addition – communications enhancement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solidFill>
                  <a:srgbClr val="000000"/>
                </a:solidFill>
              </a:rPr>
              <a:t>Cosmopolis</a:t>
            </a:r>
            <a:r>
              <a:rPr lang="en-US" dirty="0">
                <a:solidFill>
                  <a:srgbClr val="000000"/>
                </a:solidFill>
              </a:rPr>
              <a:t> site relocation – narrowband impact remediation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Minot site addition – narrowband impact remediation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2 coverage mitigation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North Bend area coverage issues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Installation of a new base station to cover the area of the I90 – SR18 interchange area is pending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 1 (Olympia) 700MHz expansion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Long standing coverage problems in the Olympia / Shelton areas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Will be addressed prior to cutover of District 1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Possible addition of a 700MHz trunked site at Maxwell Hill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39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P25 Narrowband Project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" y="1219200"/>
            <a:ext cx="3733800" cy="51054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400" dirty="0" smtClean="0">
                <a:solidFill>
                  <a:srgbClr val="000000"/>
                </a:solidFill>
              </a:rPr>
              <a:t>Next Steps</a:t>
            </a:r>
          </a:p>
          <a:p>
            <a:pPr marL="571500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District 1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Finalize agreements with Pierce County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Design and install trunked site for Olympia area coverage enhancement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Draft </a:t>
            </a:r>
            <a:r>
              <a:rPr lang="en-US" sz="2600" dirty="0">
                <a:solidFill>
                  <a:srgbClr val="000000"/>
                </a:solidFill>
              </a:rPr>
              <a:t>District Cutover Expectation Approval Document for District Commander approval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Planning meetings with district leadership</a:t>
            </a:r>
          </a:p>
          <a:p>
            <a:pPr marL="571500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District 6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Continue wideband analog/narrowband analog conversion assessment, and remediation (if necessary)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Conduct initial planning meetings with district leadership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Draft Cutover Expectation Approval Document for Commander and Sponsor approval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rgbClr val="000000"/>
                </a:solidFill>
              </a:rPr>
              <a:t>Begin detailed cutover planning</a:t>
            </a:r>
          </a:p>
          <a:p>
            <a:pPr marL="571500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District 8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Draft updated Cutover Expectation Approval Document for Commander and Sponsor approval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Install new sites</a:t>
            </a:r>
          </a:p>
          <a:p>
            <a:pPr marL="1485900" lvl="2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Neilton (new)</a:t>
            </a:r>
          </a:p>
          <a:p>
            <a:pPr marL="1485900" lvl="2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Minot (new)</a:t>
            </a:r>
          </a:p>
          <a:p>
            <a:pPr marL="1485900" lvl="2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Cosmopolis (relocation)</a:t>
            </a: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600" dirty="0" smtClean="0">
                <a:solidFill>
                  <a:srgbClr val="000000"/>
                </a:solidFill>
              </a:rPr>
              <a:t>Refresh pre-cutover tasks</a:t>
            </a:r>
            <a:endParaRPr lang="en-US" sz="2600" dirty="0">
              <a:solidFill>
                <a:srgbClr val="000000"/>
              </a:solidFill>
            </a:endParaRPr>
          </a:p>
          <a:p>
            <a:pPr marL="1028700" lvl="1" indent="-4572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12147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Performance to Budget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392518"/>
              </p:ext>
            </p:extLst>
          </p:nvPr>
        </p:nvGraphicFramePr>
        <p:xfrm>
          <a:off x="3962400" y="1981200"/>
          <a:ext cx="4829175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199"/>
            <a:ext cx="7772400" cy="9144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P25 Narrowband Project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990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Project Issue Pace-Setters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97602"/>
              </p:ext>
            </p:extLst>
          </p:nvPr>
        </p:nvGraphicFramePr>
        <p:xfrm>
          <a:off x="928231" y="1447800"/>
          <a:ext cx="7439938" cy="45986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747"/>
                <a:gridCol w="1492803"/>
                <a:gridCol w="3539388"/>
              </a:tblGrid>
              <a:tr h="482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Project Pace-Setters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Risk to the Project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7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Budget Availability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Project budget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is at risk due to increases in scope for D1 and D8, and to address risk in D6.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Human Resource Availability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Close management has mitigated the impact of resource constraints to the project schedule.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Schedule Stability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The schedule has slipped and will be re-baselined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based on increases to project scope for D1 and D8.  D6 remains a risk.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Scope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Project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scope has expanded due to new requirements in D1 and D8.  D6 remains a risk.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FCC site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license update paces D7 cutover schedule.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Coverage Survey Progress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District coverage surveys are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now moving ahead of the project schedule.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Training Progress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District  leadership continues to take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the lead and ownership over Trooper training.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3932238" y="2085975"/>
            <a:ext cx="400050" cy="352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10013" y="2771775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1538" y="3374323"/>
            <a:ext cx="400050" cy="352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08425" y="4014787"/>
            <a:ext cx="400050" cy="352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22363" y="4572000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00488" y="5105400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00488" y="5562600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P25 Narrowband Project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1895474"/>
            <a:ext cx="8458201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Interoperability Efforts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1430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Advanced System Key sharing agreement with Pierce County CCN awaiting signature.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Advanced System Key sharing agreement with City of Tacoma under city review.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Advanced system Key sharing agreement in progress for City of Seattle system.  Cross programming has begun on WSP portables.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 Tactical Interoperable Communications Field Operations Guide (TIC-FOG) kickoff meeting held.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91400" cy="85421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Welcome and Introductions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Public Comment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Update on Communications Order Model Practice for Radio. 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Washington OneNet / FirstNet In Washington</a:t>
            </a:r>
          </a:p>
          <a:p>
            <a:pPr marL="848995" lvl="1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200" dirty="0" smtClean="0"/>
              <a:t>Outreach Activities</a:t>
            </a:r>
          </a:p>
          <a:p>
            <a:pPr marL="848995" lvl="1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200" dirty="0" smtClean="0"/>
              <a:t>Timeline – Ours and FirstNet’s</a:t>
            </a:r>
            <a:endParaRPr lang="en-US" sz="22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Phased </a:t>
            </a:r>
            <a:r>
              <a:rPr lang="en-US" sz="2400" dirty="0"/>
              <a:t>D</a:t>
            </a:r>
            <a:r>
              <a:rPr lang="en-US" sz="2400" dirty="0" smtClean="0"/>
              <a:t>evelopment of FirstNet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Ongoing Projects</a:t>
            </a:r>
            <a:endParaRPr lang="en-US" sz="2400" b="0" dirty="0" smtClean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Good of the Order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Review, modify this agenda?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18872" indent="0">
              <a:lnSpc>
                <a:spcPct val="150000"/>
              </a:lnSpc>
              <a:buClr>
                <a:srgbClr val="FCD116"/>
              </a:buClr>
              <a:buSzPct val="125000"/>
              <a:buNone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4EF9-B92A-4333-9D10-279290BA9977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590800"/>
            <a:ext cx="40386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 smtClean="0"/>
              <a:t>Questions</a:t>
            </a:r>
            <a:r>
              <a:rPr lang="en-US" sz="3200" dirty="0"/>
              <a:t>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5334000"/>
            <a:ext cx="4038600" cy="1371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	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Bob Schwent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hlinkClick r:id="rId2"/>
              </a:rPr>
              <a:t>Robert.schwent@wsp.wa.gov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(360) 534-0601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0686"/>
            <a:ext cx="4572000" cy="50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a siec_banner_doc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4582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6962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800 MHz Rebanding Project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Michael Marusich</a:t>
            </a: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9600"/>
            <a:ext cx="5781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92934"/>
                </a:solidFill>
              </a:rPr>
              <a:t>800 MHz Project Status</a:t>
            </a:r>
            <a:endParaRPr lang="en-US" sz="2800" b="1" dirty="0">
              <a:solidFill>
                <a:srgbClr val="29293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81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93A299"/>
              </a:buClr>
            </a:pPr>
            <a:r>
              <a:rPr lang="en-US" sz="2400" dirty="0" smtClean="0">
                <a:solidFill>
                  <a:srgbClr val="292934"/>
                </a:solidFill>
              </a:rPr>
              <a:t>WSDOT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Three sites remain to complete WSDOT Rebanding infrastructure reconfiguration -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800" b="0" dirty="0" smtClean="0">
              <a:solidFill>
                <a:srgbClr val="292934"/>
              </a:solidFill>
            </a:endParaRPr>
          </a:p>
          <a:p>
            <a:pPr lvl="2">
              <a:spcBef>
                <a:spcPts val="0"/>
              </a:spcBef>
              <a:buClr>
                <a:srgbClr val="93A299"/>
              </a:buClr>
            </a:pPr>
            <a:r>
              <a:rPr lang="en-US" sz="1800" i="1" dirty="0" smtClean="0">
                <a:solidFill>
                  <a:srgbClr val="292934"/>
                </a:solidFill>
              </a:rPr>
              <a:t>Striped Peak:</a:t>
            </a:r>
            <a:r>
              <a:rPr lang="en-US" sz="1800" b="0" dirty="0" smtClean="0">
                <a:solidFill>
                  <a:srgbClr val="292934"/>
                </a:solidFill>
              </a:rPr>
              <a:t> Transition Administrator (TA)-provided </a:t>
            </a:r>
            <a:r>
              <a:rPr lang="en-US" sz="1800" b="0" dirty="0">
                <a:solidFill>
                  <a:srgbClr val="292934"/>
                </a:solidFill>
              </a:rPr>
              <a:t>replacement frequencies deemed acceptable; reconfiguration schedule pending</a:t>
            </a:r>
            <a:r>
              <a:rPr lang="en-US" sz="1800" b="0" dirty="0" smtClean="0">
                <a:solidFill>
                  <a:srgbClr val="292934"/>
                </a:solidFill>
              </a:rPr>
              <a:t>.</a:t>
            </a:r>
          </a:p>
          <a:p>
            <a:pPr lvl="2">
              <a:spcBef>
                <a:spcPts val="0"/>
              </a:spcBef>
              <a:buClr>
                <a:srgbClr val="93A299"/>
              </a:buClr>
            </a:pPr>
            <a:r>
              <a:rPr lang="en-US" sz="1800" i="1" dirty="0" smtClean="0">
                <a:solidFill>
                  <a:srgbClr val="292934"/>
                </a:solidFill>
              </a:rPr>
              <a:t>Gold Mountain: </a:t>
            </a:r>
            <a:r>
              <a:rPr lang="en-US" sz="1800" b="0" dirty="0" smtClean="0">
                <a:solidFill>
                  <a:srgbClr val="292934"/>
                </a:solidFill>
              </a:rPr>
              <a:t>One replacement frequency deemed acceptable; TA researching alternative replacement for second frequency. </a:t>
            </a:r>
          </a:p>
          <a:p>
            <a:pPr lvl="2">
              <a:spcBef>
                <a:spcPts val="0"/>
              </a:spcBef>
              <a:buClr>
                <a:srgbClr val="93A299"/>
              </a:buClr>
            </a:pPr>
            <a:r>
              <a:rPr lang="en-US" sz="1800" i="1" dirty="0" smtClean="0">
                <a:solidFill>
                  <a:srgbClr val="292934"/>
                </a:solidFill>
              </a:rPr>
              <a:t>Dodge Ridge: </a:t>
            </a:r>
            <a:r>
              <a:rPr lang="en-US" sz="1800" b="0" dirty="0" smtClean="0">
                <a:solidFill>
                  <a:srgbClr val="292934"/>
                </a:solidFill>
              </a:rPr>
              <a:t>Winter Operations restrict ability to reconfigure site until second quarter 2016.</a:t>
            </a:r>
          </a:p>
          <a:p>
            <a:pPr lvl="2">
              <a:spcBef>
                <a:spcPts val="0"/>
              </a:spcBef>
              <a:buClr>
                <a:srgbClr val="93A299"/>
              </a:buClr>
            </a:pPr>
            <a:endParaRPr lang="en-US" sz="800" b="0" dirty="0" smtClean="0">
              <a:solidFill>
                <a:srgbClr val="292934"/>
              </a:solidFill>
            </a:endParaRP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Anticipating reconfiguration completion 90 days after last site.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2000" b="0" dirty="0" smtClean="0">
              <a:solidFill>
                <a:srgbClr val="292934"/>
              </a:solidFill>
            </a:endParaRPr>
          </a:p>
          <a:p>
            <a:pPr>
              <a:spcBef>
                <a:spcPts val="0"/>
              </a:spcBef>
              <a:buClr>
                <a:srgbClr val="93A299"/>
              </a:buClr>
            </a:pPr>
            <a:r>
              <a:rPr lang="en-US" sz="2400" dirty="0" smtClean="0">
                <a:solidFill>
                  <a:srgbClr val="292934"/>
                </a:solidFill>
              </a:rPr>
              <a:t>WADOC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WADOC facility infrastructure reconfigurations are complete.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800" b="0" dirty="0" smtClean="0">
              <a:solidFill>
                <a:srgbClr val="292934"/>
              </a:solidFill>
            </a:endParaRP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>
                <a:solidFill>
                  <a:srgbClr val="292934"/>
                </a:solidFill>
              </a:rPr>
              <a:t>Specialty teams, transportation units </a:t>
            </a:r>
            <a:r>
              <a:rPr lang="en-US" sz="2000" b="0" dirty="0" smtClean="0">
                <a:solidFill>
                  <a:srgbClr val="292934"/>
                </a:solidFill>
              </a:rPr>
              <a:t>and community </a:t>
            </a:r>
            <a:r>
              <a:rPr lang="en-US" sz="2000" b="0" dirty="0">
                <a:solidFill>
                  <a:srgbClr val="292934"/>
                </a:solidFill>
              </a:rPr>
              <a:t>team radios remain to complete </a:t>
            </a:r>
            <a:r>
              <a:rPr lang="en-US" sz="2000" b="0" dirty="0" smtClean="0">
                <a:solidFill>
                  <a:srgbClr val="292934"/>
                </a:solidFill>
              </a:rPr>
              <a:t>reconfiguration efforts (Est: January 2016).</a:t>
            </a:r>
            <a:endParaRPr lang="en-US" sz="2000" b="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696200" cy="487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SIEC Advisory Work Group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(SAW)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Michael Marusich</a:t>
            </a:r>
            <a:b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92934"/>
                </a:solidFill>
              </a:rPr>
              <a:t>SAW Report – </a:t>
            </a:r>
            <a:r>
              <a:rPr lang="en-US" sz="2400" b="1" dirty="0" smtClean="0">
                <a:solidFill>
                  <a:srgbClr val="292934"/>
                </a:solidFill>
              </a:rPr>
              <a:t>December 2015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5181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93A299"/>
              </a:buClr>
            </a:pPr>
            <a:r>
              <a:rPr lang="en-US" sz="2200" b="0" i="1" dirty="0" smtClean="0">
                <a:solidFill>
                  <a:srgbClr val="292934"/>
                </a:solidFill>
              </a:rPr>
              <a:t>Field Operations Guide (FOG) Development –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WA SWIC (Schwent – WSP) </a:t>
            </a:r>
            <a:r>
              <a:rPr lang="en-US" sz="2000" b="0" dirty="0">
                <a:solidFill>
                  <a:srgbClr val="292934"/>
                </a:solidFill>
              </a:rPr>
              <a:t>submitted </a:t>
            </a:r>
            <a:r>
              <a:rPr lang="en-US" sz="2000" b="0" dirty="0" smtClean="0">
                <a:solidFill>
                  <a:srgbClr val="292934"/>
                </a:solidFill>
              </a:rPr>
              <a:t>a Technical </a:t>
            </a:r>
            <a:r>
              <a:rPr lang="en-US" sz="2000" b="0" dirty="0">
                <a:solidFill>
                  <a:srgbClr val="292934"/>
                </a:solidFill>
              </a:rPr>
              <a:t>Assistance (TA) </a:t>
            </a:r>
            <a:r>
              <a:rPr lang="en-US" sz="2000" b="0" dirty="0" smtClean="0">
                <a:solidFill>
                  <a:srgbClr val="292934"/>
                </a:solidFill>
              </a:rPr>
              <a:t>request to Dept. of Homeland Security (DHS) Office of Emergency Communications (OEC) to assist in assembling a statewide Washington Homeland Security Region-based Tactical Interoperable Communications (TIC) Field Operations Guide (FOG) or “TIC-FOG”.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800" b="0" dirty="0">
              <a:solidFill>
                <a:srgbClr val="292934"/>
              </a:solidFill>
            </a:endParaRP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MIL (Benavente) and WA OneNet (Osborn) collaborated to invite WA radio system operators to the initial TIC-FOG development working session on December 10</a:t>
            </a:r>
            <a:r>
              <a:rPr lang="en-US" sz="2000" b="0" baseline="30000" dirty="0" smtClean="0">
                <a:solidFill>
                  <a:srgbClr val="292934"/>
                </a:solidFill>
              </a:rPr>
              <a:t>th</a:t>
            </a:r>
            <a:r>
              <a:rPr lang="en-US" sz="2000" b="0" dirty="0" smtClean="0">
                <a:solidFill>
                  <a:srgbClr val="292934"/>
                </a:solidFill>
              </a:rPr>
              <a:t> in Olympia.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800" b="0" dirty="0">
              <a:solidFill>
                <a:srgbClr val="292934"/>
              </a:solidFill>
            </a:endParaRP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A systems information collection sheet was distributed to system operators in advance of the working sessions.</a:t>
            </a:r>
          </a:p>
          <a:p>
            <a:pPr lvl="1">
              <a:spcBef>
                <a:spcPts val="0"/>
              </a:spcBef>
              <a:buClr>
                <a:srgbClr val="93A299"/>
              </a:buClr>
            </a:pPr>
            <a:endParaRPr lang="en-US" sz="800" b="0" dirty="0">
              <a:solidFill>
                <a:srgbClr val="292934"/>
              </a:solidFill>
            </a:endParaRPr>
          </a:p>
          <a:p>
            <a:pPr lvl="1">
              <a:spcBef>
                <a:spcPts val="0"/>
              </a:spcBef>
              <a:buClr>
                <a:srgbClr val="93A299"/>
              </a:buClr>
            </a:pPr>
            <a:r>
              <a:rPr lang="en-US" sz="2000" b="0" dirty="0" smtClean="0">
                <a:solidFill>
                  <a:srgbClr val="292934"/>
                </a:solidFill>
              </a:rPr>
              <a:t>Anticipated deliverables include a single hard copy of the WA TICFOG and the associated print-ready Word file, and an on-line e-TICFOG – usable without Internet connectivity.</a:t>
            </a:r>
            <a:endParaRPr lang="en-US" sz="2200" b="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Agenda </a:t>
            </a:r>
            <a:r>
              <a:rPr lang="en-US" dirty="0"/>
              <a:t>T</a:t>
            </a:r>
            <a:r>
              <a:rPr lang="en-US" dirty="0" smtClean="0"/>
              <a:t>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3352"/>
            <a:ext cx="1905000" cy="4750388"/>
          </a:xfrm>
        </p:spPr>
        <p:txBody>
          <a:bodyPr/>
          <a:lstStyle/>
          <a:p>
            <a:r>
              <a:rPr lang="en-US" dirty="0" smtClean="0"/>
              <a:t>TBD</a:t>
            </a:r>
          </a:p>
          <a:p>
            <a:r>
              <a:rPr lang="en-US" dirty="0" smtClean="0"/>
              <a:t>TBD</a:t>
            </a:r>
          </a:p>
          <a:p>
            <a:endParaRPr lang="en-US" dirty="0" smtClean="0"/>
          </a:p>
          <a:p>
            <a:r>
              <a:rPr lang="en-US" dirty="0" smtClean="0"/>
              <a:t>2018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2200" y="1662283"/>
            <a:ext cx="6324600" cy="4718304"/>
          </a:xfrm>
        </p:spPr>
        <p:txBody>
          <a:bodyPr/>
          <a:lstStyle/>
          <a:p>
            <a:r>
              <a:rPr lang="en-US" dirty="0" smtClean="0"/>
              <a:t>Air- to- Ground Channels</a:t>
            </a:r>
            <a:endParaRPr lang="en-US" dirty="0"/>
          </a:p>
          <a:p>
            <a:r>
              <a:rPr lang="en-US" dirty="0" smtClean="0"/>
              <a:t>Follow up on SR530 Landslide Recommendations</a:t>
            </a:r>
          </a:p>
          <a:p>
            <a:r>
              <a:rPr lang="en-US" dirty="0" smtClean="0"/>
              <a:t>Review and Recommendation to Governor on the State Plan for FirstNet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Good of the Order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Next Meeting:  February 18, 2016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Location: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Camp Murray,  WA </a:t>
            </a:r>
            <a:r>
              <a:rPr lang="en-US" sz="3600" b="0" dirty="0"/>
              <a:t> </a:t>
            </a:r>
            <a:r>
              <a:rPr lang="en-US" sz="3600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Approval of October, 2015 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Meeting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inutes + Bullet Points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News and Information Roundtable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Update: Communications Order Model Practice for Radio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Jim Sharp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Wayne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Senter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and FirstNet Updates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>Shelley Westall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5911" y="609600"/>
            <a:ext cx="8153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336633"/>
                </a:solidFill>
                <a:latin typeface="Arial"/>
                <a:cs typeface="Lucida Sans Unicode" panose="020B0602030504020204" pitchFamily="34" charset="0"/>
              </a:rPr>
              <a:t>2016 </a:t>
            </a:r>
            <a:r>
              <a:rPr lang="en-US" altLang="en-US" sz="2800" b="1" dirty="0" smtClean="0">
                <a:solidFill>
                  <a:srgbClr val="336633"/>
                </a:solidFill>
                <a:latin typeface="Arial"/>
                <a:cs typeface="Lucida Sans Unicode" panose="020B0602030504020204" pitchFamily="34" charset="0"/>
              </a:rPr>
              <a:t>Activities</a:t>
            </a:r>
            <a:endParaRPr lang="en-US" altLang="en-US" sz="2800" dirty="0" smtClean="0">
              <a:solidFill>
                <a:srgbClr val="292934"/>
              </a:solidFill>
            </a:endParaRPr>
          </a:p>
          <a:p>
            <a:endParaRPr lang="en-US" altLang="en-US" sz="600" dirty="0" smtClean="0">
              <a:solidFill>
                <a:srgbClr val="292934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205991"/>
              </p:ext>
            </p:extLst>
          </p:nvPr>
        </p:nvGraphicFramePr>
        <p:xfrm>
          <a:off x="457200" y="609599"/>
          <a:ext cx="7620000" cy="67272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2115"/>
                <a:gridCol w="3443654"/>
                <a:gridCol w="2784231"/>
              </a:tblGrid>
              <a:tr h="4963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Activity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January 13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FirstNet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smtClean="0"/>
                        <a:t>issues </a:t>
                      </a:r>
                      <a:r>
                        <a:rPr lang="en-US" sz="1100" baseline="0" dirty="0" smtClean="0"/>
                        <a:t>RFP. 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January 28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/>
                        <a:t>OneNet conduct F2F</a:t>
                      </a:r>
                      <a:r>
                        <a:rPr lang="en-US" sz="1100" baseline="0" dirty="0" smtClean="0"/>
                        <a:t> strategic planning mtg. with MIL/EMD, Contractors &amp; FirstNet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Initial survey results</a:t>
                      </a:r>
                      <a:r>
                        <a:rPr lang="en-US" sz="1100" baseline="0" dirty="0" smtClean="0"/>
                        <a:t> submitted to FirstNet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January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Work on Active Shooter Video Begins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February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Discovery</a:t>
                      </a:r>
                      <a:r>
                        <a:rPr lang="en-US" sz="1100" baseline="0" dirty="0" smtClean="0"/>
                        <a:t> Work on Wildfires video begins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ATNI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passes Resolution 16-17 requesting continued funding for OneNet from the Federal &amp; State Gov’t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February26-29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West Region EMS</a:t>
                      </a:r>
                    </a:p>
                    <a:p>
                      <a:r>
                        <a:rPr lang="en-US" sz="1100" dirty="0" smtClean="0"/>
                        <a:t>Washington State Fire Training</a:t>
                      </a:r>
                      <a:r>
                        <a:rPr lang="en-US" sz="1100" baseline="0" dirty="0" smtClean="0"/>
                        <a:t> @ Safety Officers</a:t>
                      </a:r>
                    </a:p>
                    <a:p>
                      <a:r>
                        <a:rPr lang="en-US" sz="1100" baseline="0" dirty="0" smtClean="0"/>
                        <a:t>Senate Tribal Broadband workgroup</a:t>
                      </a:r>
                    </a:p>
                    <a:p>
                      <a:r>
                        <a:rPr lang="en-US" sz="1100" baseline="0" dirty="0" smtClean="0"/>
                        <a:t>American Indian Lobby Day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March 2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Idaho’s FirstNet Consultation &amp; Regional</a:t>
                      </a:r>
                      <a:r>
                        <a:rPr lang="en-US" sz="1100" baseline="0" dirty="0" smtClean="0"/>
                        <a:t> Coverage Planning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36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Stevens County Broadband Action Team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Ongoing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March 21-25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IWCE – OneNet moderated 1 panel and presented at 5 sessions.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April 12-13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National SPOC</a:t>
                      </a:r>
                      <a:r>
                        <a:rPr lang="en-US" sz="1100" baseline="0" dirty="0" smtClean="0"/>
                        <a:t> Meeting 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TBD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FirstNet</a:t>
                      </a:r>
                      <a:r>
                        <a:rPr lang="en-US" sz="1100" baseline="0" dirty="0" smtClean="0"/>
                        <a:t> Applications Workshop</a:t>
                      </a:r>
                    </a:p>
                    <a:p>
                      <a:r>
                        <a:rPr lang="en-US" sz="1100" baseline="0" dirty="0" smtClean="0"/>
                        <a:t>Cascadia Tabletop</a:t>
                      </a:r>
                    </a:p>
                    <a:p>
                      <a:r>
                        <a:rPr lang="en-US" sz="1100" baseline="0" dirty="0" smtClean="0"/>
                        <a:t>Devices Workshop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Planning underway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8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TBD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Regional Planning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On</a:t>
                      </a:r>
                      <a:r>
                        <a:rPr lang="en-US" sz="1100" baseline="0" smtClean="0"/>
                        <a:t>going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2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6966</TotalTime>
  <Words>1874</Words>
  <Application>Microsoft Office PowerPoint</Application>
  <PresentationFormat>On-screen Show (4:3)</PresentationFormat>
  <Paragraphs>397</Paragraphs>
  <Slides>46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79" baseType="lpstr">
      <vt:lpstr>Arial</vt:lpstr>
      <vt:lpstr>Calibri</vt:lpstr>
      <vt:lpstr>Courier New</vt:lpstr>
      <vt:lpstr>Lucida Sans Unicode</vt:lpstr>
      <vt:lpstr>Tahoma</vt:lpstr>
      <vt:lpstr>Times New Roman</vt:lpstr>
      <vt:lpstr>Clarity</vt:lpstr>
      <vt:lpstr>1_Clarity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2_Clarity</vt:lpstr>
      <vt:lpstr>Default Design</vt:lpstr>
      <vt:lpstr>1_Default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Acrobat Document</vt:lpstr>
      <vt:lpstr>SIEC Meeting  Thursday, December 17,  2015 </vt:lpstr>
      <vt:lpstr>Introductions  </vt:lpstr>
      <vt:lpstr> Welcome! Keith Flewelling </vt:lpstr>
      <vt:lpstr>Agenda</vt:lpstr>
      <vt:lpstr> Approval of October, 2015  Meeting Minutes + Bullet Points  </vt:lpstr>
      <vt:lpstr>News and Information Roundtable   Public Comment</vt:lpstr>
      <vt:lpstr>Update: Communications Order Model Practice for Radio  Jim Sharp Wayne Senter</vt:lpstr>
      <vt:lpstr>  Washington OneNet and FirstNet Updates  Shelley Westall </vt:lpstr>
      <vt:lpstr>PowerPoint Presentation</vt:lpstr>
      <vt:lpstr>PowerPoint Presentation</vt:lpstr>
      <vt:lpstr>Activities coming up in 2016:</vt:lpstr>
      <vt:lpstr>PowerPoint Presentation</vt:lpstr>
      <vt:lpstr>Phased Development of FirstNet State Plan Approval Process  Bill Schrier </vt:lpstr>
      <vt:lpstr>Schrier’s Timeline Guesstimate</vt:lpstr>
      <vt:lpstr>Coverage Mapping</vt:lpstr>
      <vt:lpstr>Coverage</vt:lpstr>
      <vt:lpstr>FirstNet Phased Deployment</vt:lpstr>
      <vt:lpstr>Phased Deployment</vt:lpstr>
      <vt:lpstr>State Plan Approval Process (2018?)</vt:lpstr>
      <vt:lpstr>FirstNet – OneNet Survey of Responders (conducted by WSU/DGSS)  Bill Schrier WSU Team Members </vt:lpstr>
      <vt:lpstr>OneNet/FirstNet Data Survey</vt:lpstr>
      <vt:lpstr>Survey Results Overview</vt:lpstr>
      <vt:lpstr>Survey Results Services</vt:lpstr>
      <vt:lpstr>PowerPoint Presentation</vt:lpstr>
      <vt:lpstr>Urban and Rural</vt:lpstr>
      <vt:lpstr>“Aha” Results</vt:lpstr>
      <vt:lpstr> Uses of Wireless Data</vt:lpstr>
      <vt:lpstr> Comparisons</vt:lpstr>
      <vt:lpstr>Contrasts</vt:lpstr>
      <vt:lpstr>Next Steps?</vt:lpstr>
      <vt:lpstr>Washington State Patrol Narrowbanding Project Status  Bob Schwent</vt:lpstr>
      <vt:lpstr>WSP Narrowbanding Project</vt:lpstr>
      <vt:lpstr>WSP District Map</vt:lpstr>
      <vt:lpstr>P25 Narrowband Project</vt:lpstr>
      <vt:lpstr>P25 Narrowband Project</vt:lpstr>
      <vt:lpstr>PowerPoint Presentation</vt:lpstr>
      <vt:lpstr>PowerPoint Presentation</vt:lpstr>
      <vt:lpstr>PowerPoint Presentation</vt:lpstr>
      <vt:lpstr>Interoperability Efforts</vt:lpstr>
      <vt:lpstr>PowerPoint Presentation</vt:lpstr>
      <vt:lpstr>800 MHz Rebanding Project    Michael Marusich</vt:lpstr>
      <vt:lpstr>PowerPoint Presentation</vt:lpstr>
      <vt:lpstr>SIEC Advisory Work Group (SAW)    Michael Marusich </vt:lpstr>
      <vt:lpstr>PowerPoint Presentation</vt:lpstr>
      <vt:lpstr>Future Agenda Topics</vt:lpstr>
      <vt:lpstr>Good of the Order  Next Meeting:  February 18, 2016  Location: Camp Murray,  WA   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Westall, Shelley (WaTech)</cp:lastModifiedBy>
  <cp:revision>443</cp:revision>
  <cp:lastPrinted>2015-08-20T15:51:03Z</cp:lastPrinted>
  <dcterms:created xsi:type="dcterms:W3CDTF">2013-05-05T20:46:28Z</dcterms:created>
  <dcterms:modified xsi:type="dcterms:W3CDTF">2016-04-20T19:48:59Z</dcterms:modified>
</cp:coreProperties>
</file>