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13.xml" ContentType="application/vnd.openxmlformats-officedocument.presentationml.slideLayout+xml"/>
  <Override PartName="/ppt/theme/theme16.xml" ContentType="application/vnd.openxmlformats-officedocument.theme+xml"/>
  <Override PartName="/ppt/slideLayouts/slideLayout14.xml" ContentType="application/vnd.openxmlformats-officedocument.presentationml.slideLayout+xml"/>
  <Override PartName="/ppt/theme/theme17.xml" ContentType="application/vnd.openxmlformats-officedocument.theme+xml"/>
  <Override PartName="/ppt/slideLayouts/slideLayout15.xml" ContentType="application/vnd.openxmlformats-officedocument.presentationml.slideLayout+xml"/>
  <Override PartName="/ppt/theme/theme18.xml" ContentType="application/vnd.openxmlformats-officedocument.theme+xml"/>
  <Override PartName="/ppt/slideLayouts/slideLayout16.xml" ContentType="application/vnd.openxmlformats-officedocument.presentationml.slideLayout+xml"/>
  <Override PartName="/ppt/theme/theme19.xml" ContentType="application/vnd.openxmlformats-officedocument.theme+xml"/>
  <Override PartName="/ppt/slideLayouts/slideLayout17.xml" ContentType="application/vnd.openxmlformats-officedocument.presentationml.slideLayout+xml"/>
  <Override PartName="/ppt/theme/theme20.xml" ContentType="application/vnd.openxmlformats-officedocument.theme+xml"/>
  <Override PartName="/ppt/slideLayouts/slideLayout18.xml" ContentType="application/vnd.openxmlformats-officedocument.presentationml.slideLayout+xml"/>
  <Override PartName="/ppt/theme/theme21.xml" ContentType="application/vnd.openxmlformats-officedocument.theme+xml"/>
  <Override PartName="/ppt/slideLayouts/slideLayout19.xml" ContentType="application/vnd.openxmlformats-officedocument.presentationml.slideLayout+xml"/>
  <Override PartName="/ppt/theme/theme22.xml" ContentType="application/vnd.openxmlformats-officedocument.theme+xml"/>
  <Override PartName="/ppt/slideLayouts/slideLayout20.xml" ContentType="application/vnd.openxmlformats-officedocument.presentationml.slideLayout+xml"/>
  <Override PartName="/ppt/theme/theme23.xml" ContentType="application/vnd.openxmlformats-officedocument.theme+xml"/>
  <Override PartName="/ppt/slideLayouts/slideLayout21.xml" ContentType="application/vnd.openxmlformats-officedocument.presentationml.slideLayout+xml"/>
  <Override PartName="/ppt/theme/theme24.xml" ContentType="application/vnd.openxmlformats-officedocument.theme+xml"/>
  <Override PartName="/ppt/slideLayouts/slideLayout22.xml" ContentType="application/vnd.openxmlformats-officedocument.presentationml.slideLayout+xml"/>
  <Override PartName="/ppt/theme/theme25.xml" ContentType="application/vnd.openxmlformats-officedocument.theme+xml"/>
  <Override PartName="/ppt/slideLayouts/slideLayout23.xml" ContentType="application/vnd.openxmlformats-officedocument.presentationml.slideLayout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05"/>
    <p:sldMasterId id="2147483963" r:id="rId106"/>
    <p:sldMasterId id="2147483965" r:id="rId107"/>
    <p:sldMasterId id="2147483967" r:id="rId108"/>
    <p:sldMasterId id="2147483969" r:id="rId109"/>
    <p:sldMasterId id="2147483971" r:id="rId110"/>
    <p:sldMasterId id="2147483973" r:id="rId111"/>
    <p:sldMasterId id="2147483975" r:id="rId112"/>
    <p:sldMasterId id="2147483977" r:id="rId113"/>
    <p:sldMasterId id="2147483979" r:id="rId114"/>
    <p:sldMasterId id="2147483981" r:id="rId115"/>
    <p:sldMasterId id="2147483983" r:id="rId116"/>
    <p:sldMasterId id="2147483985" r:id="rId117"/>
    <p:sldMasterId id="2147483987" r:id="rId118"/>
    <p:sldMasterId id="2147483989" r:id="rId119"/>
    <p:sldMasterId id="2147484075" r:id="rId120"/>
    <p:sldMasterId id="2147484077" r:id="rId121"/>
    <p:sldMasterId id="2147484079" r:id="rId122"/>
    <p:sldMasterId id="2147484081" r:id="rId123"/>
    <p:sldMasterId id="2147484083" r:id="rId124"/>
    <p:sldMasterId id="2147484085" r:id="rId125"/>
    <p:sldMasterId id="2147484087" r:id="rId126"/>
    <p:sldMasterId id="2147484089" r:id="rId127"/>
    <p:sldMasterId id="2147484091" r:id="rId128"/>
    <p:sldMasterId id="2147484093" r:id="rId129"/>
    <p:sldMasterId id="2147484095" r:id="rId130"/>
  </p:sldMasterIdLst>
  <p:notesMasterIdLst>
    <p:notesMasterId r:id="rId161"/>
  </p:notesMasterIdLst>
  <p:handoutMasterIdLst>
    <p:handoutMasterId r:id="rId162"/>
  </p:handoutMasterIdLst>
  <p:sldIdLst>
    <p:sldId id="256" r:id="rId131"/>
    <p:sldId id="658" r:id="rId132"/>
    <p:sldId id="360" r:id="rId133"/>
    <p:sldId id="657" r:id="rId134"/>
    <p:sldId id="660" r:id="rId135"/>
    <p:sldId id="781" r:id="rId136"/>
    <p:sldId id="782" r:id="rId137"/>
    <p:sldId id="797" r:id="rId138"/>
    <p:sldId id="796" r:id="rId139"/>
    <p:sldId id="776" r:id="rId140"/>
    <p:sldId id="778" r:id="rId141"/>
    <p:sldId id="795" r:id="rId142"/>
    <p:sldId id="779" r:id="rId143"/>
    <p:sldId id="794" r:id="rId144"/>
    <p:sldId id="541" r:id="rId145"/>
    <p:sldId id="743" r:id="rId146"/>
    <p:sldId id="783" r:id="rId147"/>
    <p:sldId id="784" r:id="rId148"/>
    <p:sldId id="785" r:id="rId149"/>
    <p:sldId id="786" r:id="rId150"/>
    <p:sldId id="787" r:id="rId151"/>
    <p:sldId id="788" r:id="rId152"/>
    <p:sldId id="789" r:id="rId153"/>
    <p:sldId id="790" r:id="rId154"/>
    <p:sldId id="791" r:id="rId155"/>
    <p:sldId id="792" r:id="rId156"/>
    <p:sldId id="793" r:id="rId157"/>
    <p:sldId id="780" r:id="rId158"/>
    <p:sldId id="744" r:id="rId159"/>
    <p:sldId id="387" r:id="rId16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288" y="1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668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slideMaster" Target="slideMasters/slideMaster13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slideMaster" Target="slideMasters/slideMaster8.xml"/><Relationship Id="rId133" Type="http://schemas.openxmlformats.org/officeDocument/2006/relationships/slide" Target="slides/slide3.xml"/><Relationship Id="rId138" Type="http://schemas.openxmlformats.org/officeDocument/2006/relationships/slide" Target="slides/slide8.xml"/><Relationship Id="rId154" Type="http://schemas.openxmlformats.org/officeDocument/2006/relationships/slide" Target="slides/slide24.xml"/><Relationship Id="rId159" Type="http://schemas.openxmlformats.org/officeDocument/2006/relationships/slide" Target="slides/slide29.xml"/><Relationship Id="rId16" Type="http://schemas.openxmlformats.org/officeDocument/2006/relationships/customXml" Target="../customXml/item16.xml"/><Relationship Id="rId107" Type="http://schemas.openxmlformats.org/officeDocument/2006/relationships/slideMaster" Target="slideMasters/slideMaster3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slideMaster" Target="slideMasters/slideMaster19.xml"/><Relationship Id="rId128" Type="http://schemas.openxmlformats.org/officeDocument/2006/relationships/slideMaster" Target="slideMasters/slideMaster24.xml"/><Relationship Id="rId144" Type="http://schemas.openxmlformats.org/officeDocument/2006/relationships/slide" Target="slides/slide14.xml"/><Relationship Id="rId149" Type="http://schemas.openxmlformats.org/officeDocument/2006/relationships/slide" Target="slides/slide19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60" Type="http://schemas.openxmlformats.org/officeDocument/2006/relationships/slide" Target="slides/slide30.xml"/><Relationship Id="rId165" Type="http://schemas.openxmlformats.org/officeDocument/2006/relationships/theme" Target="theme/theme1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slideMaster" Target="slideMasters/slideMaster9.xml"/><Relationship Id="rId118" Type="http://schemas.openxmlformats.org/officeDocument/2006/relationships/slideMaster" Target="slideMasters/slideMaster14.xml"/><Relationship Id="rId134" Type="http://schemas.openxmlformats.org/officeDocument/2006/relationships/slide" Target="slides/slide4.xml"/><Relationship Id="rId139" Type="http://schemas.openxmlformats.org/officeDocument/2006/relationships/slide" Target="slides/slide9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50" Type="http://schemas.openxmlformats.org/officeDocument/2006/relationships/slide" Target="slides/slide20.xml"/><Relationship Id="rId155" Type="http://schemas.openxmlformats.org/officeDocument/2006/relationships/slide" Target="slides/slide25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slideMaster" Target="slideMasters/slideMaster4.xml"/><Relationship Id="rId124" Type="http://schemas.openxmlformats.org/officeDocument/2006/relationships/slideMaster" Target="slideMasters/slideMaster20.xml"/><Relationship Id="rId129" Type="http://schemas.openxmlformats.org/officeDocument/2006/relationships/slideMaster" Target="slideMasters/slideMaster25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slide" Target="slides/slide10.xml"/><Relationship Id="rId145" Type="http://schemas.openxmlformats.org/officeDocument/2006/relationships/slide" Target="slides/slide15.xml"/><Relationship Id="rId161" Type="http://schemas.openxmlformats.org/officeDocument/2006/relationships/notesMaster" Target="notesMasters/notesMaster1.xml"/><Relationship Id="rId16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Master" Target="slideMasters/slideMaster2.xml"/><Relationship Id="rId114" Type="http://schemas.openxmlformats.org/officeDocument/2006/relationships/slideMaster" Target="slideMasters/slideMaster10.xml"/><Relationship Id="rId119" Type="http://schemas.openxmlformats.org/officeDocument/2006/relationships/slideMaster" Target="slideMasters/slideMaster15.xml"/><Relationship Id="rId127" Type="http://schemas.openxmlformats.org/officeDocument/2006/relationships/slideMaster" Target="slideMasters/slideMaster23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slideMaster" Target="slideMasters/slideMaster18.xml"/><Relationship Id="rId130" Type="http://schemas.openxmlformats.org/officeDocument/2006/relationships/slideMaster" Target="slideMasters/slideMaster26.xml"/><Relationship Id="rId135" Type="http://schemas.openxmlformats.org/officeDocument/2006/relationships/slide" Target="slides/slide5.xml"/><Relationship Id="rId143" Type="http://schemas.openxmlformats.org/officeDocument/2006/relationships/slide" Target="slides/slide13.xml"/><Relationship Id="rId148" Type="http://schemas.openxmlformats.org/officeDocument/2006/relationships/slide" Target="slides/slide18.xml"/><Relationship Id="rId151" Type="http://schemas.openxmlformats.org/officeDocument/2006/relationships/slide" Target="slides/slide21.xml"/><Relationship Id="rId156" Type="http://schemas.openxmlformats.org/officeDocument/2006/relationships/slide" Target="slides/slide26.xml"/><Relationship Id="rId16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Master" Target="slideMasters/slideMaster5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slideMaster" Target="slideMasters/slideMaster16.xml"/><Relationship Id="rId125" Type="http://schemas.openxmlformats.org/officeDocument/2006/relationships/slideMaster" Target="slideMasters/slideMaster21.xml"/><Relationship Id="rId141" Type="http://schemas.openxmlformats.org/officeDocument/2006/relationships/slide" Target="slides/slide11.xml"/><Relationship Id="rId146" Type="http://schemas.openxmlformats.org/officeDocument/2006/relationships/slide" Target="slides/slide1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slideMaster" Target="slideMasters/slideMaster6.xml"/><Relationship Id="rId115" Type="http://schemas.openxmlformats.org/officeDocument/2006/relationships/slideMaster" Target="slideMasters/slideMaster11.xml"/><Relationship Id="rId131" Type="http://schemas.openxmlformats.org/officeDocument/2006/relationships/slide" Target="slides/slide1.xml"/><Relationship Id="rId136" Type="http://schemas.openxmlformats.org/officeDocument/2006/relationships/slide" Target="slides/slide6.xml"/><Relationship Id="rId157" Type="http://schemas.openxmlformats.org/officeDocument/2006/relationships/slide" Target="slides/slide27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slideMaster" Target="slideMasters/slideMaster1.xml"/><Relationship Id="rId126" Type="http://schemas.openxmlformats.org/officeDocument/2006/relationships/slideMaster" Target="slideMasters/slideMaster22.xml"/><Relationship Id="rId147" Type="http://schemas.openxmlformats.org/officeDocument/2006/relationships/slide" Target="slides/slide1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slideMaster" Target="slideMasters/slideMaster17.xml"/><Relationship Id="rId142" Type="http://schemas.openxmlformats.org/officeDocument/2006/relationships/slide" Target="slides/slide12.xml"/><Relationship Id="rId163" Type="http://schemas.openxmlformats.org/officeDocument/2006/relationships/presProps" Target="presProps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slideMaster" Target="slideMasters/slideMaster12.xml"/><Relationship Id="rId137" Type="http://schemas.openxmlformats.org/officeDocument/2006/relationships/slide" Target="slides/slide7.xml"/><Relationship Id="rId158" Type="http://schemas.openxmlformats.org/officeDocument/2006/relationships/slide" Target="slides/slide2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slideMaster" Target="slideMasters/slideMaster7.xml"/><Relationship Id="rId132" Type="http://schemas.openxmlformats.org/officeDocument/2006/relationships/slide" Target="slides/slide2.xml"/><Relationship Id="rId153" Type="http://schemas.openxmlformats.org/officeDocument/2006/relationships/slide" Target="slides/slide2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xpr225\Documents\P25%20Project\SAF%20Briefing\Budget%20Insert%20Slide%20Sep%2020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XPR225\Documents\AA%20-%20P25%20Project\SAF%20Briefing\Budget%20Insert%20Slide%20May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59464217585759"/>
          <c:y val="5.2014818394511296E-2"/>
          <c:w val="0.80871942670913943"/>
          <c:h val="0.81215541656695578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7138088"/>
        <c:axId val="427140048"/>
        <c:axId val="0"/>
      </c:bar3DChart>
      <c:catAx>
        <c:axId val="427138088"/>
        <c:scaling>
          <c:orientation val="minMax"/>
        </c:scaling>
        <c:delete val="0"/>
        <c:axPos val="b"/>
        <c:majorTickMark val="out"/>
        <c:minorTickMark val="none"/>
        <c:tickLblPos val="nextTo"/>
        <c:crossAx val="427140048"/>
        <c:crosses val="autoZero"/>
        <c:auto val="1"/>
        <c:lblAlgn val="ctr"/>
        <c:lblOffset val="100"/>
        <c:noMultiLvlLbl val="0"/>
      </c:catAx>
      <c:valAx>
        <c:axId val="427140048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427138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559464217585759"/>
          <c:y val="5.2014818394511296E-2"/>
          <c:w val="0.80871942670913943"/>
          <c:h val="0.81215541656695578"/>
        </c:manualLayout>
      </c:layout>
      <c:bar3DChart>
        <c:barDir val="col"/>
        <c:grouping val="stack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1.899116777069533E-2"/>
                  <c:y val="-0.402574824443787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0123317918593508E-2"/>
                  <c:y val="-0.369816890475170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675423234092236E-2"/>
                  <c:y val="-0.125403393500630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035603029868604E-2"/>
                  <c:y val="-8.6387351580095612E-2"/>
                </c:manualLayout>
              </c:layout>
              <c:numFmt formatCode="&quot;$&quot;#,##0" sourceLinked="0"/>
              <c:spPr/>
              <c:txPr>
                <a:bodyPr/>
                <a:lstStyle/>
                <a:p>
                  <a:pPr>
                    <a:defRPr>
                      <a:solidFill>
                        <a:sysClr val="windowText" lastClr="0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Sheet1!$J$9:$J$12</c:f>
              <c:strCache>
                <c:ptCount val="4"/>
                <c:pt idx="0">
                  <c:v>Total Funds Available</c:v>
                </c:pt>
                <c:pt idx="1">
                  <c:v>Total Expenditures</c:v>
                </c:pt>
                <c:pt idx="2">
                  <c:v>Total Encumbrances</c:v>
                </c:pt>
                <c:pt idx="3">
                  <c:v>Remaining Budget</c:v>
                </c:pt>
              </c:strCache>
            </c:strRef>
          </c:cat>
          <c:val>
            <c:numRef>
              <c:f>Sheet1!$K$9:$K$12</c:f>
              <c:numCache>
                <c:formatCode>#,##0.00</c:formatCode>
                <c:ptCount val="4"/>
                <c:pt idx="0" formatCode="_(&quot;$&quot;* #,##0_);_(&quot;$&quot;* \(#,##0\);_(&quot;$&quot;* &quot;-&quot;??_);_(@_)">
                  <c:v>41409000</c:v>
                </c:pt>
                <c:pt idx="1">
                  <c:v>37244123.609999999</c:v>
                </c:pt>
                <c:pt idx="2">
                  <c:v>3896597.97</c:v>
                </c:pt>
                <c:pt idx="3" formatCode="_(&quot;$&quot;* #,##0_);_(&quot;$&quot;* \(#,##0\);_(&quot;$&quot;* &quot;-&quot;??_);_(@_)">
                  <c:v>268278.42000000039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7138872"/>
        <c:axId val="427140440"/>
        <c:axId val="0"/>
      </c:bar3DChart>
      <c:catAx>
        <c:axId val="427138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7140440"/>
        <c:crosses val="autoZero"/>
        <c:auto val="1"/>
        <c:lblAlgn val="ctr"/>
        <c:lblOffset val="100"/>
        <c:noMultiLvlLbl val="0"/>
      </c:catAx>
      <c:valAx>
        <c:axId val="427140440"/>
        <c:scaling>
          <c:orientation val="minMax"/>
        </c:scaling>
        <c:delete val="0"/>
        <c:axPos val="l"/>
        <c:majorGridlines/>
        <c:numFmt formatCode="_(&quot;$&quot;* #,##0_);_(&quot;$&quot;* \(#,##0\);_(&quot;$&quot;* &quot;-&quot;??_);_(@_)" sourceLinked="1"/>
        <c:majorTickMark val="out"/>
        <c:minorTickMark val="none"/>
        <c:tickLblPos val="nextTo"/>
        <c:crossAx val="427138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B0CE32-5E1F-4D84-A947-9D4EFED84F73}" type="datetimeFigureOut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93FFF6-3115-40D0-8682-D2CEA365B3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45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6D86F7-0EED-4452-B9AF-D20085515802}" type="datetimeFigureOut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B3C78F-9D0B-4138-8AE4-8004DB26C0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6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C78F-9D0B-4138-8AE4-8004DB26C078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6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C78F-9D0B-4138-8AE4-8004DB26C07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80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C6242-4B4C-4A8A-B761-684DE6665D6E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61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C6242-4B4C-4A8A-B761-684DE6665D6E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456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0624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5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4AA42-C17F-4804-A2AC-C493A0EA2F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21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2A817-4F86-4C75-BAEA-5BDB52FD21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11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23AE4-EA9A-4297-AB55-40D167054D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28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23AE4-EA9A-4297-AB55-40D167054D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49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23AE4-EA9A-4297-AB55-40D167054D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33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C99F2-315A-49B8-A4DB-5E65FB1E93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81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C99F2-315A-49B8-A4DB-5E65FB1E93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5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="1"/>
            </a:lvl1pPr>
            <a:lvl2pPr>
              <a:defRPr sz="3000" b="1"/>
            </a:lvl2pPr>
            <a:lvl3pPr>
              <a:defRPr sz="2800" b="1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066800" cy="32918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C99F2-315A-49B8-A4DB-5E65FB1E93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751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23AE4-EA9A-4297-AB55-40D167054D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2902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23AE4-EA9A-4297-AB55-40D167054D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15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A9928-FFB9-4BC7-8002-103341B4A8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8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6/16/2016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3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4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5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6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17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18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19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0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1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2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49386"/>
            <a:ext cx="6172200" cy="922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696200" y="6324600"/>
            <a:ext cx="1066800" cy="3291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77F97DCD-AE15-47E4-B968-19BDF56F759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Washington-Seal-2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772400" y="152400"/>
            <a:ext cx="1224643" cy="1219200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hMSERUUExQVFRUTFxcYFxcYGBcUGxcWFhUYFxwaGBsZGyYfGh4vHRgVHy8gJScsLCwsFx49ODAqNSYtLSkBCQoKDgwOGA8PGDUlHCQpNS8sLS0pLiosKiwpLCkvLCosLDItNSwqLDQvKjUsLywvKjIuLCwyLDQuKTUqNCo1LP/AABEIAFoAYgMBIgACEQEDEQH/xAAaAAACAwEBAAAAAAAAAAAAAAAAAwECBQQH/8QANRAAAQMCBAMFBwMFAQAAAAAAAQACESExA0FRYQQScSKBkaHBBRMyUrHR8EJy8SNDYnPCFP/EABoBAAIDAQEAAAAAAAAAAAAAAAECAAMEBgX/xAAlEQACAQMEAQQDAAAAAAAAAAAAAQIDESESMVHwQQQiI8EUcbH/2gAMAwEAAhEDEQA/APSEIQuIPdBQ5wF1Dn5C/wBBqfyqSXgG9TEOOYOQj4dErdhlG4x2LtH7qW2FVU4l+1aZhto6yqck3zrAk3BaaZSINVZ2GAJdFolzov08Ut2x7IsXEECSJnJsU1Q3EOxtq01tdLYQ6xa68w6vavkpxGXm8Z2paotWql/KJbwxzcQWsdDT+VZIxHWESLncmwG8zZWZibyNdOuo3TXF0jUIQmEBCEKEBVe6BvYdVZUFXHaneb+g8UAoo/BJEA1N5zPdUbQqvfyMLqkC9amtgdJJqnO01+n5TvWTi4594SHZkBp+EtHZg5RQqqpJQyXU4ueC59qGBAa2a5uPXRcuLxBcZMuOrop0bYJj8IES20wRnhuOR1b+dU/+Z3y/T6rFUlUeDbCMFkgYuoB8iOhC68L2m4fqn9wr4tXM7hXjLwIP0KvhcM6RSptNm7n7JYOongMlBrJocNxHOXN5YLbgGmlD+kp2DhVpYefXe4jLJZmK6OyCWib/AKnn5jFhstHhHksaTc0d1BifTwW2nLU7PdGSpGyutmObQxll9vzLorquI2RS4qOo/PNS10idVeZnyShCEQAqYNhvXxMq6WzEADZIEgRJGgQGWxTHx+QOdpQbnLzPksdmEHPDSYyne58yVo8dMN/2Hxgx5rIa6Ki4WH1Evck9jd6ePtbW52MHISTJ92eV1qg0gyaj86dh9oBooCQIgjR1hVceMxznlo/uAO6loPqocZweY5vaO5rYHqjGTjfT3uCOClbV3uTQdx5kAMcXGpbYgbq2PxwY1riD2ssxSarnY73eMed3xNEOOcR9lXjP6p7EENYSSdzlv2fNXucrPOeChU43WMcivbHxjon+zsWeZvzdpvfcdxXHxeJzNwz/AIweoMK3s6edn7j4ctfRZoy+bHn7NDh8Vn4+jZY6QCq4WY0J+/qownCBUfhVm3PX/lq38MwclkIQiKCQKCKChBJMUaY+hT0nEETvUZ1ArlpBpoUsh4kYmEHtc35gCNibHxHmsTFvOtT1sfMFbeG6IoZEmpkuGc6ZFZ+Lw7ucw0RJIefhANZOWqzV46kjVQlpbTHcJxZkAt1NLgak5ZUXcWttDelLrHxMYAQ2eWZ3xHfM7QbJAxnSTJrf+EqrqGHkZ0NTusG87ldQgO2jm/hJfxLGg9kUgOgCk6xksnE4t7hBc4jSVOBjEHe1bEfK7bf8E/JTeEBenaWWO4/Ga6A0QRlAgznRdPs/CADn6dlvdfxK5XYUiWNJANW1lh0pUtWhgDlY0GARUzTtGSB6+CNNNzcmSo0oaUWOHa5AhuRANvh6puFmdSfCw8gktZFc7A0Mk5gjK97Loa2BGi0xMsiUIQnKwUPbPodCpQoE5yDMiRYEDXSYo3Od1DxzNLT+q4GoN2jqLJz2T19NDslclYtcRsTNDnamY5lW0WJnIfZZiha6KVlp6UP1C48bhi01lvWoPRwp4rWOJncgCYpB0npN9N1Z2JcTYTUA0rpGhVMqMH3v9L41prfvf0YjcPcdB2iegC7ML2W43AH7iSfBsALvwonswNYbHqhzri5BzItqBQXpVCNCKy8hlXk9sCeG4YMJdzSXXdEAZ0GZ8gmgzYjdugvM65zYqQ40dMC4JBzyia92iszDoAaAZa51+yuivCKJSvlk4Tc4gZUi9zG/0TEIViVipu4IQhEAIQhQgKHNBvVShQhQ4ZyPca+d0v3OUXAFDkOoT0JWrjKTFDDiKWtUfZT7s7C+Umt7/ZMQjYmoq1gFc9TUqyEIgBCEKABCEKEP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403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0139454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126146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968777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009847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758487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97551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E0F8CC-5779-4FEA-AE03-B6B473B96C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4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E0F8CC-5779-4FEA-AE03-B6B473B96C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71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E0F8CC-5779-4FEA-AE03-B6B473B96C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5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E0F8CC-5779-4FEA-AE03-B6B473B96C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6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7382888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E0F8CC-5779-4FEA-AE03-B6B473B96C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72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E0F8CC-5779-4FEA-AE03-B6B473B96C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41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E0F8CC-5779-4FEA-AE03-B6B473B96C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04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E0F8CC-5779-4FEA-AE03-B6B473B96C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95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E0F8CC-5779-4FEA-AE03-B6B473B96C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52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E0F8CC-5779-4FEA-AE03-B6B473B96C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3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1E0F8CC-5779-4FEA-AE03-B6B473B96C8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2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666141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8264746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447065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935090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008013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1965407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9051719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mailto:Robert.schwent@wsp.wa.gov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3810000"/>
            <a:ext cx="8153400" cy="2743200"/>
          </a:xfrm>
        </p:spPr>
        <p:txBody>
          <a:bodyPr>
            <a:normAutofit/>
          </a:bodyPr>
          <a:lstStyle/>
          <a:p>
            <a:pPr algn="r"/>
            <a:r>
              <a:rPr lang="en-US" sz="4900" dirty="0" smtClean="0">
                <a:solidFill>
                  <a:schemeClr val="tx1"/>
                </a:solidFill>
              </a:rPr>
              <a:t>SIEC Meeting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Thursday, June 16, </a:t>
            </a:r>
            <a:r>
              <a:rPr lang="en-US" sz="3100" b="1" dirty="0" smtClean="0">
                <a:solidFill>
                  <a:schemeClr val="tx1"/>
                </a:solidFill>
              </a:rPr>
              <a:t> 2016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endParaRPr lang="en-US" sz="3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1371600"/>
            <a:ext cx="8077200" cy="124252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State of Washington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State Interoperability Executive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5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400"/>
            <a:ext cx="7315200" cy="4495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336633"/>
                </a:solidFill>
              </a:rPr>
              <a:t/>
            </a:r>
            <a:br>
              <a:rPr lang="en-US" dirty="0" smtClean="0">
                <a:solidFill>
                  <a:srgbClr val="336633"/>
                </a:solidFill>
              </a:rPr>
            </a:br>
            <a:r>
              <a:rPr lang="en-US" dirty="0">
                <a:solidFill>
                  <a:srgbClr val="336633"/>
                </a:solidFill>
              </a:rPr>
              <a:t/>
            </a:r>
            <a:br>
              <a:rPr lang="en-US" dirty="0">
                <a:solidFill>
                  <a:srgbClr val="336633"/>
                </a:solidFill>
              </a:rPr>
            </a:br>
            <a:r>
              <a:rPr lang="en-US" dirty="0" smtClean="0">
                <a:solidFill>
                  <a:srgbClr val="336633"/>
                </a:solidFill>
              </a:rPr>
              <a:t>Washington OneNet Update</a:t>
            </a:r>
            <a:br>
              <a:rPr lang="en-US" dirty="0" smtClean="0">
                <a:solidFill>
                  <a:srgbClr val="336633"/>
                </a:solidFill>
              </a:rPr>
            </a:br>
            <a:r>
              <a:rPr lang="en-US" sz="3200" dirty="0" smtClean="0">
                <a:solidFill>
                  <a:srgbClr val="336633"/>
                </a:solidFill>
              </a:rPr>
              <a:t/>
            </a:r>
            <a:br>
              <a:rPr lang="en-US" sz="3200" dirty="0" smtClean="0">
                <a:solidFill>
                  <a:srgbClr val="336633"/>
                </a:solidFill>
              </a:rPr>
            </a:br>
            <a:r>
              <a:rPr lang="en-US" sz="3200" dirty="0" smtClean="0">
                <a:solidFill>
                  <a:srgbClr val="336633"/>
                </a:solidFill>
              </a:rPr>
              <a:t/>
            </a:r>
            <a:br>
              <a:rPr lang="en-US" sz="3200" dirty="0" smtClean="0">
                <a:solidFill>
                  <a:srgbClr val="336633"/>
                </a:solidFill>
              </a:rPr>
            </a:br>
            <a:r>
              <a:rPr lang="en-US" sz="3200" dirty="0" smtClean="0">
                <a:solidFill>
                  <a:srgbClr val="336633"/>
                </a:solidFill>
              </a:rPr>
              <a:t>Shelley Westall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176024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3198" y="1412598"/>
            <a:ext cx="7543800" cy="78644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33"/>
                </a:solidFill>
              </a:rPr>
              <a:t>Upcoming Outreach Activities  2016: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3198" y="2209800"/>
            <a:ext cx="8229600" cy="4267200"/>
          </a:xfrm>
        </p:spPr>
        <p:txBody>
          <a:bodyPr/>
          <a:lstStyle/>
          <a:p>
            <a:pPr marL="0" indent="0">
              <a:buNone/>
              <a:tabLst>
                <a:tab pos="1828800" algn="l"/>
              </a:tabLst>
            </a:pPr>
            <a:r>
              <a:rPr lang="en-US" sz="1600" b="0" dirty="0" smtClean="0">
                <a:latin typeface="Calibri" panose="020F0502020204030204" pitchFamily="34" charset="0"/>
              </a:rPr>
              <a:t>06/07-09/16	</a:t>
            </a:r>
            <a:r>
              <a:rPr lang="en-US" sz="1600" b="0" dirty="0">
                <a:latin typeface="Calibri" panose="020F0502020204030204" pitchFamily="34" charset="0"/>
              </a:rPr>
              <a:t>Public Safety Communications Research (PSCR) </a:t>
            </a:r>
            <a:r>
              <a:rPr lang="en-US" sz="1600" b="0" dirty="0" smtClean="0">
                <a:latin typeface="Calibri" panose="020F0502020204030204" pitchFamily="34" charset="0"/>
              </a:rPr>
              <a:t>program 	Stakeholder Meeting</a:t>
            </a:r>
          </a:p>
          <a:p>
            <a:pPr marL="0" indent="0">
              <a:buNone/>
              <a:tabLst>
                <a:tab pos="1828800" algn="l"/>
              </a:tabLst>
            </a:pPr>
            <a:r>
              <a:rPr lang="en-US" sz="1600" b="0" dirty="0" smtClean="0">
                <a:latin typeface="Calibri" panose="020F0502020204030204" pitchFamily="34" charset="0"/>
              </a:rPr>
              <a:t>06/27-30/16	National Congress of American Indians Mid-year conference</a:t>
            </a:r>
          </a:p>
          <a:p>
            <a:pPr marL="0" indent="0">
              <a:buNone/>
              <a:tabLst>
                <a:tab pos="1828800" algn="l"/>
              </a:tabLst>
            </a:pPr>
            <a:r>
              <a:rPr lang="en-US" sz="1600" b="0" dirty="0" smtClean="0">
                <a:latin typeface="Calibri" panose="020F0502020204030204" pitchFamily="34" charset="0"/>
              </a:rPr>
              <a:t>06/22-24/16	APCO-NENA Summer Conference</a:t>
            </a:r>
          </a:p>
          <a:p>
            <a:pPr marL="0" indent="0">
              <a:buNone/>
              <a:tabLst>
                <a:tab pos="1828800" algn="l"/>
              </a:tabLst>
            </a:pPr>
            <a:r>
              <a:rPr lang="en-US" sz="1600" b="0" dirty="0" smtClean="0">
                <a:latin typeface="Calibri" panose="020F0502020204030204" pitchFamily="34" charset="0"/>
              </a:rPr>
              <a:t>07/28/16	7</a:t>
            </a:r>
            <a:r>
              <a:rPr lang="en-US" sz="1600" b="0" baseline="30000" dirty="0" smtClean="0">
                <a:latin typeface="Calibri" panose="020F0502020204030204" pitchFamily="34" charset="0"/>
              </a:rPr>
              <a:t>th</a:t>
            </a:r>
            <a:r>
              <a:rPr lang="en-US" sz="1600" b="0" dirty="0" smtClean="0">
                <a:latin typeface="Calibri" panose="020F0502020204030204" pitchFamily="34" charset="0"/>
              </a:rPr>
              <a:t> Bi-Annual NW Alcohol Conference</a:t>
            </a:r>
          </a:p>
          <a:p>
            <a:pPr marL="0" indent="0">
              <a:buNone/>
              <a:tabLst>
                <a:tab pos="1828800" algn="l"/>
              </a:tabLst>
            </a:pPr>
            <a:r>
              <a:rPr lang="en-US" sz="1600" b="0" dirty="0" smtClean="0">
                <a:latin typeface="Calibri" panose="020F0502020204030204" pitchFamily="34" charset="0"/>
              </a:rPr>
              <a:t>08/04/16	Regional Consultation Task Team Meeting</a:t>
            </a:r>
          </a:p>
          <a:p>
            <a:pPr marL="0" indent="0">
              <a:buNone/>
              <a:tabLst>
                <a:tab pos="1828800" algn="l"/>
              </a:tabLst>
            </a:pPr>
            <a:endParaRPr lang="en-US" sz="1600" b="0" dirty="0">
              <a:latin typeface="Calibri" panose="020F0502020204030204" pitchFamily="34" charset="0"/>
            </a:endParaRPr>
          </a:p>
          <a:p>
            <a:pPr marL="0" indent="0">
              <a:buNone/>
              <a:tabLst>
                <a:tab pos="1828800" algn="l"/>
              </a:tabLst>
            </a:pPr>
            <a:r>
              <a:rPr lang="en-US" sz="1600" b="0" dirty="0" smtClean="0">
                <a:latin typeface="Calibri" panose="020F0502020204030204" pitchFamily="34" charset="0"/>
              </a:rPr>
              <a:t>Planned:</a:t>
            </a:r>
          </a:p>
          <a:p>
            <a:pPr marL="225425" indent="0">
              <a:buNone/>
              <a:tabLst>
                <a:tab pos="461963" algn="l"/>
                <a:tab pos="5141913" algn="l"/>
                <a:tab pos="5486400" algn="l"/>
              </a:tabLst>
            </a:pPr>
            <a:r>
              <a:rPr lang="en-US" sz="1600" b="0" dirty="0" smtClean="0">
                <a:latin typeface="Calibri" panose="020F0502020204030204" pitchFamily="34" charset="0"/>
              </a:rPr>
              <a:t>	Texas </a:t>
            </a:r>
            <a:r>
              <a:rPr lang="en-US" sz="1600" b="0" dirty="0">
                <a:latin typeface="Calibri" panose="020F0502020204030204" pitchFamily="34" charset="0"/>
              </a:rPr>
              <a:t>Early Builder </a:t>
            </a:r>
            <a:r>
              <a:rPr lang="en-US" sz="1600" b="0" dirty="0" smtClean="0">
                <a:latin typeface="Calibri" panose="020F0502020204030204" pitchFamily="34" charset="0"/>
              </a:rPr>
              <a:t>Demonstration Visit	– </a:t>
            </a:r>
            <a:r>
              <a:rPr lang="en-US" sz="1600" b="0" dirty="0">
                <a:latin typeface="Calibri" panose="020F0502020204030204" pitchFamily="34" charset="0"/>
              </a:rPr>
              <a:t>	</a:t>
            </a:r>
            <a:r>
              <a:rPr lang="en-US" sz="1600" b="0" dirty="0" smtClean="0">
                <a:latin typeface="Calibri" panose="020F0502020204030204" pitchFamily="34" charset="0"/>
              </a:rPr>
              <a:t>Week of August 28, 2016</a:t>
            </a:r>
            <a:endParaRPr lang="en-US" sz="1600" b="0" dirty="0">
              <a:latin typeface="Calibri" panose="020F0502020204030204" pitchFamily="34" charset="0"/>
            </a:endParaRPr>
          </a:p>
          <a:p>
            <a:pPr marL="225425" indent="0">
              <a:buNone/>
              <a:tabLst>
                <a:tab pos="461963" algn="l"/>
                <a:tab pos="5141913" algn="l"/>
                <a:tab pos="5486400" algn="l"/>
              </a:tabLst>
            </a:pPr>
            <a:r>
              <a:rPr lang="en-US" sz="1600" b="0" dirty="0" smtClean="0">
                <a:latin typeface="Calibri" panose="020F0502020204030204" pitchFamily="34" charset="0"/>
              </a:rPr>
              <a:t>	FirstNet Applications Workshop	– 	Sept 2016</a:t>
            </a:r>
          </a:p>
          <a:p>
            <a:pPr marL="225425" indent="0">
              <a:buNone/>
              <a:tabLst>
                <a:tab pos="461963" algn="l"/>
                <a:tab pos="5141913" algn="l"/>
                <a:tab pos="5486400" algn="l"/>
              </a:tabLst>
            </a:pPr>
            <a:r>
              <a:rPr lang="en-US" sz="1600" b="0" dirty="0">
                <a:latin typeface="Calibri" panose="020F0502020204030204" pitchFamily="34" charset="0"/>
              </a:rPr>
              <a:t>	</a:t>
            </a:r>
            <a:r>
              <a:rPr lang="en-US" sz="1600" b="0" dirty="0" smtClean="0">
                <a:latin typeface="Calibri" panose="020F0502020204030204" pitchFamily="34" charset="0"/>
              </a:rPr>
              <a:t>FirstNet Devices workshop	– 	Early 2017	</a:t>
            </a:r>
          </a:p>
          <a:p>
            <a:pPr marL="225425" indent="0">
              <a:spcBef>
                <a:spcPts val="300"/>
              </a:spcBef>
              <a:buNone/>
              <a:tabLst>
                <a:tab pos="461963" algn="l"/>
                <a:tab pos="5141913" algn="l"/>
                <a:tab pos="5486400" algn="l"/>
              </a:tabLst>
            </a:pPr>
            <a:r>
              <a:rPr lang="en-US" sz="1600" b="0" dirty="0">
                <a:latin typeface="Calibri" panose="020F0502020204030204" pitchFamily="34" charset="0"/>
              </a:rPr>
              <a:t>	</a:t>
            </a:r>
            <a:r>
              <a:rPr lang="en-US" sz="1600" b="0" dirty="0" smtClean="0">
                <a:latin typeface="Calibri" panose="020F0502020204030204" pitchFamily="34" charset="0"/>
              </a:rPr>
              <a:t>Cascadia Rising Communications</a:t>
            </a:r>
          </a:p>
          <a:p>
            <a:pPr marL="225425" indent="0">
              <a:spcBef>
                <a:spcPts val="0"/>
              </a:spcBef>
              <a:buNone/>
              <a:tabLst>
                <a:tab pos="461963" algn="l"/>
                <a:tab pos="5141913" algn="l"/>
                <a:tab pos="5486400" algn="l"/>
              </a:tabLst>
            </a:pPr>
            <a:r>
              <a:rPr lang="en-US" sz="1600" b="0" dirty="0">
                <a:latin typeface="Calibri" panose="020F0502020204030204" pitchFamily="34" charset="0"/>
              </a:rPr>
              <a:t>	 </a:t>
            </a:r>
            <a:r>
              <a:rPr lang="en-US" sz="1600" b="0" dirty="0" smtClean="0">
                <a:latin typeface="Calibri" panose="020F0502020204030204" pitchFamily="34" charset="0"/>
              </a:rPr>
              <a:t>    Tabletop Exercise</a:t>
            </a:r>
            <a:r>
              <a:rPr lang="en-US" sz="1600" b="0" dirty="0">
                <a:latin typeface="Calibri" panose="020F0502020204030204" pitchFamily="34" charset="0"/>
              </a:rPr>
              <a:t> </a:t>
            </a:r>
            <a:r>
              <a:rPr lang="en-US" sz="1600" b="0" dirty="0" smtClean="0">
                <a:latin typeface="Calibri" panose="020F0502020204030204" pitchFamily="34" charset="0"/>
              </a:rPr>
              <a:t>	– 	Fall 2016</a:t>
            </a:r>
          </a:p>
          <a:p>
            <a:pPr marL="0" indent="0">
              <a:buNone/>
              <a:tabLst>
                <a:tab pos="1828800" algn="l"/>
              </a:tabLst>
            </a:pPr>
            <a:endParaRPr lang="en-US" sz="1800" b="0" dirty="0" smtClean="0">
              <a:latin typeface="Calibri" panose="020F0502020204030204" pitchFamily="34" charset="0"/>
            </a:endParaRPr>
          </a:p>
          <a:p>
            <a:pPr marL="0" indent="0">
              <a:buNone/>
              <a:tabLst>
                <a:tab pos="1828800" algn="l"/>
              </a:tabLst>
            </a:pPr>
            <a:endParaRPr lang="en-US" sz="1800" dirty="0" smtClean="0"/>
          </a:p>
          <a:p>
            <a:pPr marL="0" indent="0">
              <a:buNone/>
              <a:tabLst>
                <a:tab pos="1828800" algn="l"/>
              </a:tabLst>
            </a:pPr>
            <a:endParaRPr lang="en-US" sz="1800" dirty="0" smtClean="0"/>
          </a:p>
          <a:p>
            <a:pPr marL="0" indent="0">
              <a:buNone/>
              <a:tabLst>
                <a:tab pos="1828800" algn="l"/>
              </a:tabLst>
            </a:pP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176024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5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6172200" cy="922214"/>
          </a:xfrm>
        </p:spPr>
        <p:txBody>
          <a:bodyPr/>
          <a:lstStyle/>
          <a:p>
            <a:r>
              <a:rPr lang="en-US" sz="2800" dirty="0">
                <a:solidFill>
                  <a:srgbClr val="336633"/>
                </a:solidFill>
              </a:rPr>
              <a:t>Other</a:t>
            </a:r>
            <a:r>
              <a:rPr lang="en-US" dirty="0">
                <a:solidFill>
                  <a:srgbClr val="336633"/>
                </a:solidFill>
              </a:rPr>
              <a:t> </a:t>
            </a:r>
            <a:r>
              <a:rPr lang="en-US" sz="2800" dirty="0" smtClean="0">
                <a:solidFill>
                  <a:srgbClr val="336633"/>
                </a:solidFill>
              </a:rPr>
              <a:t>Activities: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0"/>
            <a:ext cx="8229600" cy="41148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latin typeface="Calibri" panose="020F0502020204030204" pitchFamily="34" charset="0"/>
              </a:rPr>
              <a:t>State/Regional</a:t>
            </a:r>
            <a:r>
              <a:rPr lang="en-US" sz="2400" dirty="0" smtClean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Plan Expectations - Ongoing</a:t>
            </a:r>
            <a:endParaRPr lang="en-US" sz="2400" dirty="0" smtClean="0">
              <a:latin typeface="Calibri" panose="020F0502020204030204" pitchFamily="34" charset="0"/>
            </a:endParaRPr>
          </a:p>
          <a:p>
            <a:pPr marL="795338" lvl="2" indent="0">
              <a:buNone/>
            </a:pPr>
            <a:r>
              <a:rPr lang="en-US" sz="2000" b="0" dirty="0" smtClean="0">
                <a:latin typeface="Calibri" panose="020F0502020204030204" pitchFamily="34" charset="0"/>
              </a:rPr>
              <a:t>What do Washington Stakeholders and Regional partners require of a nationwide public safety LTE broadband network</a:t>
            </a:r>
          </a:p>
          <a:p>
            <a:pPr marL="795338" lvl="2" indent="0">
              <a:buNone/>
            </a:pPr>
            <a:endParaRPr lang="en-US" sz="2000" b="0" dirty="0" smtClean="0">
              <a:latin typeface="Calibri" panose="020F0502020204030204" pitchFamily="34" charset="0"/>
            </a:endParaRPr>
          </a:p>
          <a:p>
            <a:pPr marL="171450" lvl="1" indent="-171450">
              <a:tabLst>
                <a:tab pos="515938" algn="l"/>
              </a:tabLst>
            </a:pPr>
            <a:r>
              <a:rPr lang="en-US" sz="2000" dirty="0" smtClean="0">
                <a:latin typeface="Calibri" panose="020F0502020204030204" pitchFamily="34" charset="0"/>
              </a:rPr>
              <a:t>Consultation Task Teams (CTT) / Quality of Service, Priority and</a:t>
            </a:r>
          </a:p>
          <a:p>
            <a:pPr marL="0" lvl="1" indent="0">
              <a:buNone/>
              <a:tabLst>
                <a:tab pos="515938" algn="l"/>
              </a:tabLst>
            </a:pPr>
            <a:r>
              <a:rPr lang="en-US" sz="2000" dirty="0">
                <a:latin typeface="Calibri" panose="020F0502020204030204" pitchFamily="34" charset="0"/>
              </a:rPr>
              <a:t>	</a:t>
            </a:r>
            <a:r>
              <a:rPr lang="en-US" sz="2000" dirty="0" smtClean="0">
                <a:latin typeface="Calibri" panose="020F0502020204030204" pitchFamily="34" charset="0"/>
              </a:rPr>
              <a:t>  Preemption (QPP) Workshop – May 31 and regional on August 4</a:t>
            </a:r>
          </a:p>
          <a:p>
            <a:pPr marL="822960" lvl="3" indent="0">
              <a:buNone/>
            </a:pPr>
            <a:r>
              <a:rPr lang="en-US" sz="2000" b="0" dirty="0" smtClean="0">
                <a:latin typeface="Calibri" panose="020F0502020204030204" pitchFamily="34" charset="0"/>
              </a:rPr>
              <a:t>FirstNet’s goal for CTT/GPP: . . “enable </a:t>
            </a:r>
            <a:r>
              <a:rPr lang="en-US" sz="2000" b="0" dirty="0">
                <a:latin typeface="Calibri" panose="020F0502020204030204" pitchFamily="34" charset="0"/>
              </a:rPr>
              <a:t>subject matter experts from each state and territory to inform the network’s QPP </a:t>
            </a:r>
            <a:r>
              <a:rPr lang="en-US" sz="2000" b="0" dirty="0" smtClean="0">
                <a:latin typeface="Calibri" panose="020F0502020204030204" pitchFamily="34" charset="0"/>
              </a:rPr>
              <a:t>policies.”</a:t>
            </a:r>
          </a:p>
          <a:p>
            <a:pPr marL="822960" lvl="3" indent="0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171450" lvl="1" indent="-171450">
              <a:tabLst>
                <a:tab pos="515938" algn="l"/>
              </a:tabLst>
            </a:pPr>
            <a:r>
              <a:rPr lang="en-US" sz="2000" dirty="0">
                <a:latin typeface="Calibri" panose="020F0502020204030204" pitchFamily="34" charset="0"/>
              </a:rPr>
              <a:t>Texas Early Builder Demonstration </a:t>
            </a:r>
            <a:r>
              <a:rPr lang="en-US" sz="2000" dirty="0" smtClean="0">
                <a:latin typeface="Calibri" panose="020F0502020204030204" pitchFamily="34" charset="0"/>
              </a:rPr>
              <a:t>Visit – Week of August 28</a:t>
            </a:r>
          </a:p>
          <a:p>
            <a:pPr marL="822960" lvl="3" indent="0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Demonstration of an LTE broadband network operating on </a:t>
            </a:r>
            <a:r>
              <a:rPr lang="en-US" sz="2000" dirty="0">
                <a:latin typeface="Calibri" panose="020F0502020204030204" pitchFamily="34" charset="0"/>
              </a:rPr>
              <a:t>Band Class 14 </a:t>
            </a:r>
            <a:r>
              <a:rPr lang="en-US" sz="2000" dirty="0" smtClean="0">
                <a:latin typeface="Calibri" panose="020F0502020204030204" pitchFamily="34" charset="0"/>
              </a:rPr>
              <a:t>spectrum.</a:t>
            </a:r>
            <a:endParaRPr lang="en-US" sz="2000" dirty="0">
              <a:latin typeface="Calibri" panose="020F0502020204030204" pitchFamily="34" charset="0"/>
            </a:endParaRPr>
          </a:p>
          <a:p>
            <a:pPr marL="274320" lvl="2" indent="0">
              <a:buNone/>
              <a:tabLst>
                <a:tab pos="515938" algn="l"/>
              </a:tabLst>
            </a:pPr>
            <a:endParaRPr lang="en-US" sz="340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176024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42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605631"/>
            <a:ext cx="7543800" cy="609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336633"/>
                </a:solidFill>
              </a:rPr>
              <a:t>Outreach Milestones: April – June 2016</a:t>
            </a:r>
            <a:endParaRPr 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939622"/>
              </p:ext>
            </p:extLst>
          </p:nvPr>
        </p:nvGraphicFramePr>
        <p:xfrm>
          <a:off x="685800" y="2743200"/>
          <a:ext cx="7924800" cy="32062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0400"/>
                <a:gridCol w="2133600"/>
                <a:gridCol w="2590800"/>
              </a:tblGrid>
              <a:tr h="5333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Stakeholders </a:t>
                      </a: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</a:rPr>
                        <a:t>Engaged</a:t>
                      </a: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</a:rPr>
                        <a:t>April-June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Calibri" panose="020F0502020204030204" pitchFamily="34" charset="0"/>
                        </a:rPr>
                        <a:t>Since 2013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8215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Calibri" panose="020F0502020204030204" pitchFamily="34" charset="0"/>
                        </a:rPr>
                        <a:t>Twitter Reach: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2000" b="0" dirty="0" smtClean="0">
                          <a:effectLst/>
                          <a:latin typeface="Calibri" panose="020F0502020204030204" pitchFamily="34" charset="0"/>
                        </a:rPr>
                        <a:t>13,507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Calibri" panose="020F0502020204030204" pitchFamily="34" charset="0"/>
                        </a:rPr>
                        <a:t>170,224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8215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</a:rPr>
                        <a:t>Facebook:           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Calibri" panose="020F0502020204030204" pitchFamily="34" charset="0"/>
                        </a:rPr>
                        <a:t>1,739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Calibri" panose="020F0502020204030204" pitchFamily="34" charset="0"/>
                        </a:rPr>
                        <a:t>18,999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8215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</a:rPr>
                        <a:t>GovDelivery: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Calibri" panose="020F0502020204030204" pitchFamily="34" charset="0"/>
                        </a:rPr>
                        <a:t>14,980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Calibri" panose="020F0502020204030204" pitchFamily="34" charset="0"/>
                        </a:rPr>
                        <a:t>83,399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68215">
                <a:tc>
                  <a:txBody>
                    <a:bodyPr/>
                    <a:lstStyle/>
                    <a:p>
                      <a:pPr marL="914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</a:rPr>
                        <a:t>Web Stats: 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Calibri" panose="020F0502020204030204" pitchFamily="34" charset="0"/>
                        </a:rPr>
                        <a:t>1,816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effectLst/>
                          <a:latin typeface="Calibri" panose="020F0502020204030204" pitchFamily="34" charset="0"/>
                        </a:rPr>
                        <a:t>7,485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30538" y="3543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176024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4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5227"/>
            <a:ext cx="7239000" cy="922214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336633"/>
                </a:solidFill>
              </a:rPr>
              <a:t>Other Milestones: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409" y="2944451"/>
            <a:ext cx="5500391" cy="259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0" dirty="0" smtClean="0">
                <a:latin typeface="Calibri" panose="020F0502020204030204" pitchFamily="34" charset="0"/>
              </a:rPr>
              <a:t>Washington </a:t>
            </a:r>
            <a:r>
              <a:rPr lang="en-US" sz="2000" b="0" dirty="0">
                <a:latin typeface="Calibri" panose="020F0502020204030204" pitchFamily="34" charset="0"/>
              </a:rPr>
              <a:t>OneNet </a:t>
            </a:r>
            <a:r>
              <a:rPr lang="en-US" sz="2000" b="0" dirty="0" smtClean="0">
                <a:latin typeface="Calibri" panose="020F0502020204030204" pitchFamily="34" charset="0"/>
              </a:rPr>
              <a:t>is awarded two </a:t>
            </a:r>
            <a:r>
              <a:rPr lang="en-US" sz="2000" b="0" dirty="0">
                <a:latin typeface="Calibri" panose="020F0502020204030204" pitchFamily="34" charset="0"/>
              </a:rPr>
              <a:t>Bronze Telly </a:t>
            </a:r>
            <a:r>
              <a:rPr lang="en-US" sz="2000" b="0" dirty="0" smtClean="0">
                <a:latin typeface="Calibri" panose="020F0502020204030204" pitchFamily="34" charset="0"/>
              </a:rPr>
              <a:t>Awards</a:t>
            </a:r>
            <a:endParaRPr lang="en-US" sz="2000" b="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2000" b="0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000" b="0" dirty="0">
                <a:latin typeface="Calibri" panose="020F0502020204030204" pitchFamily="34" charset="0"/>
              </a:rPr>
              <a:t> </a:t>
            </a:r>
            <a:r>
              <a:rPr lang="en-US" sz="2000" b="0" dirty="0" smtClean="0">
                <a:latin typeface="Calibri" panose="020F0502020204030204" pitchFamily="34" charset="0"/>
              </a:rPr>
              <a:t>Government Relations Category:</a:t>
            </a:r>
            <a:endParaRPr lang="en-US" sz="2000" b="0" dirty="0">
              <a:latin typeface="Calibri" panose="020F0502020204030204" pitchFamily="34" charset="0"/>
            </a:endParaRPr>
          </a:p>
          <a:p>
            <a:pPr marL="0" lvl="3" indent="0" algn="ctr">
              <a:buNone/>
            </a:pPr>
            <a:r>
              <a:rPr lang="en-US" sz="2000" b="1" i="1" dirty="0" smtClean="0">
                <a:latin typeface="Calibri" panose="020F0502020204030204" pitchFamily="34" charset="0"/>
              </a:rPr>
              <a:t>After Oso</a:t>
            </a:r>
            <a:endParaRPr lang="en-US" sz="2000" b="1" dirty="0">
              <a:latin typeface="Calibri" panose="020F0502020204030204" pitchFamily="34" charset="0"/>
            </a:endParaRPr>
          </a:p>
          <a:p>
            <a:pPr marL="0" lvl="3" indent="0" algn="ctr">
              <a:buNone/>
            </a:pPr>
            <a:r>
              <a:rPr lang="en-US" sz="2000" dirty="0" smtClean="0">
                <a:latin typeface="Calibri" panose="020F0502020204030204" pitchFamily="34" charset="0"/>
              </a:rPr>
              <a:t>Information Category:</a:t>
            </a:r>
            <a:endParaRPr lang="en-US" sz="2000" dirty="0">
              <a:latin typeface="Calibri" panose="020F0502020204030204" pitchFamily="34" charset="0"/>
            </a:endParaRPr>
          </a:p>
          <a:p>
            <a:pPr marL="0" lvl="3" indent="0" algn="ctr">
              <a:buNone/>
            </a:pPr>
            <a:r>
              <a:rPr lang="en-US" sz="2000" b="1" i="1" dirty="0" smtClean="0">
                <a:latin typeface="Calibri" panose="020F0502020204030204" pitchFamily="34" charset="0"/>
              </a:rPr>
              <a:t>Bringing FirstNet </a:t>
            </a:r>
            <a:r>
              <a:rPr lang="en-US" sz="2000" b="1" i="1" dirty="0">
                <a:latin typeface="Calibri" panose="020F0502020204030204" pitchFamily="34" charset="0"/>
              </a:rPr>
              <a:t>to Washington </a:t>
            </a:r>
            <a:r>
              <a:rPr lang="en-US" sz="2000" b="1" i="1" dirty="0" smtClean="0">
                <a:latin typeface="Calibri" panose="020F0502020204030204" pitchFamily="34" charset="0"/>
              </a:rPr>
              <a:t>State</a:t>
            </a:r>
            <a:r>
              <a:rPr lang="en-US" sz="2000" b="1" dirty="0">
                <a:latin typeface="Calibri" panose="020F0502020204030204" pitchFamily="34" charset="0"/>
              </a:rPr>
              <a:t> </a:t>
            </a:r>
            <a:endParaRPr lang="en-US" sz="2000" b="1" dirty="0" smtClean="0">
              <a:latin typeface="Calibri" panose="020F0502020204030204" pitchFamily="34" charset="0"/>
            </a:endParaRPr>
          </a:p>
          <a:p>
            <a:pPr marL="0" lvl="3" indent="0" algn="ctr">
              <a:buNone/>
            </a:pPr>
            <a:endParaRPr lang="en-US" sz="2000" dirty="0">
              <a:latin typeface="Calibri" panose="020F0502020204030204" pitchFamily="34" charset="0"/>
            </a:endParaRPr>
          </a:p>
          <a:p>
            <a:pPr marL="0" lvl="3" indent="0" algn="ctr">
              <a:buNone/>
            </a:pP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457200" y="5356065"/>
            <a:ext cx="29377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lvl="3" indent="0" algn="ctr">
              <a:buNone/>
            </a:pPr>
            <a:r>
              <a:rPr lang="en-US" altLang="en-US" sz="1200" i="1" dirty="0">
                <a:latin typeface="Arial" panose="020B0604020202020204" pitchFamily="34" charset="0"/>
              </a:rPr>
              <a:t>The Telly Awards honors the very best film &amp; video productions, groundbreaking online video content, and outstanding local, regional, &amp; cable </a:t>
            </a:r>
            <a:r>
              <a:rPr lang="en-US" altLang="en-US" sz="1200" i="1" dirty="0" smtClean="0">
                <a:latin typeface="Arial" panose="020B0604020202020204" pitchFamily="34" charset="0"/>
              </a:rPr>
              <a:t>TV </a:t>
            </a:r>
            <a:r>
              <a:rPr lang="en-US" altLang="en-US" sz="1200" i="1" dirty="0">
                <a:latin typeface="Arial" panose="020B0604020202020204" pitchFamily="34" charset="0"/>
              </a:rPr>
              <a:t>commercials and programs.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00" y="1864867"/>
            <a:ext cx="2618400" cy="3491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1760243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057400"/>
            <a:ext cx="7325627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System Procurement Updates: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5813" y="3276600"/>
            <a:ext cx="746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WSDOT</a:t>
            </a:r>
            <a:br>
              <a:rPr lang="en-US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DNR</a:t>
            </a:r>
            <a:br>
              <a:rPr lang="en-US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DFW</a:t>
            </a:r>
            <a:br>
              <a:rPr lang="en-US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Corrections</a:t>
            </a:r>
            <a:br>
              <a:rPr lang="en-US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Counties/other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5852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00"/>
            <a:ext cx="7315200" cy="3429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Ongoing Projects: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Washington State Patrol Narrowbanding Project Status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Bob Schwent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7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/>
          <a:lstStyle/>
          <a:p>
            <a:r>
              <a:rPr lang="en-US" sz="4800" dirty="0" smtClean="0"/>
              <a:t>WSP Narrowbanding Project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495800"/>
            <a:ext cx="6400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State Interoperability </a:t>
            </a:r>
            <a:br>
              <a:rPr lang="en-US" sz="2000" dirty="0"/>
            </a:br>
            <a:r>
              <a:rPr lang="en-US" sz="2000" dirty="0"/>
              <a:t>Executive Committee (SIEC)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sz="2000" dirty="0"/>
              <a:t> ~ </a:t>
            </a:r>
            <a:r>
              <a:rPr lang="en-US" sz="2000" dirty="0" smtClean="0"/>
              <a:t>June 16, 2016 ~</a:t>
            </a: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Bob Schwent, WSP Electronic Services Division</a:t>
            </a:r>
          </a:p>
          <a:p>
            <a:pPr>
              <a:lnSpc>
                <a:spcPct val="90000"/>
              </a:lnSpc>
            </a:pPr>
            <a:r>
              <a:rPr lang="en-US" sz="2000" dirty="0" smtClean="0"/>
              <a:t>Statewide Interoperability Coordinator </a:t>
            </a:r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2052" name="Picture 4" descr="a siec_banner_dochea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4582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WSP District Map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904970"/>
              </p:ext>
            </p:extLst>
          </p:nvPr>
        </p:nvGraphicFramePr>
        <p:xfrm>
          <a:off x="609600" y="990600"/>
          <a:ext cx="8001000" cy="560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Acrobat Document" r:id="rId3" imgW="18790812" imgH="13167360" progId="Acrobat.Document.11">
                  <p:embed/>
                </p:oleObj>
              </mc:Choice>
              <mc:Fallback>
                <p:oleObj name="Acrobat Document" r:id="rId3" imgW="18790812" imgH="1316736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990600"/>
                        <a:ext cx="8001000" cy="560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354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P25 Narrowband Project</a:t>
            </a:r>
            <a:br>
              <a:rPr lang="en-US" sz="2800" b="1" dirty="0" smtClean="0">
                <a:latin typeface="Tahoma" pitchFamily="34" charset="0"/>
                <a:cs typeface="Tahoma" pitchFamily="34" charset="0"/>
              </a:rPr>
            </a:b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Major Milestones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85800" y="1447800"/>
            <a:ext cx="7848600" cy="4678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District 2 (Bellevue) – complete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District 3 (Yakima) – complete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</a:rPr>
              <a:t>District 4 (Spokane) </a:t>
            </a:r>
            <a:r>
              <a:rPr lang="en-US" dirty="0" smtClean="0">
                <a:solidFill>
                  <a:srgbClr val="000000"/>
                </a:solidFill>
              </a:rPr>
              <a:t>– complete 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District 5 (Vancouver) – complete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District 7 (Marysville) – complete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District 8 (Bremerton) – complete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District 1 (Tacoma) – in progress, completion scheduled for August 9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District </a:t>
            </a:r>
            <a:r>
              <a:rPr lang="en-US" dirty="0">
                <a:solidFill>
                  <a:srgbClr val="000000"/>
                </a:solidFill>
              </a:rPr>
              <a:t>6 (</a:t>
            </a:r>
            <a:r>
              <a:rPr lang="en-US" dirty="0" smtClean="0">
                <a:solidFill>
                  <a:srgbClr val="000000"/>
                </a:solidFill>
              </a:rPr>
              <a:t>Wenatchee) - pending</a:t>
            </a:r>
            <a:endParaRPr lang="en-US" dirty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Early subscriber reprogramming plans are in process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Wideband – narrowband impact assessment is pending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Site readiness assessments are in process</a:t>
            </a:r>
            <a:endParaRPr lang="en-US" dirty="0">
              <a:solidFill>
                <a:srgbClr val="000000"/>
              </a:solidFill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6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15200" cy="5867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Introductions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tx2">
                    <a:lumMod val="75000"/>
                  </a:schemeClr>
                </a:solidFill>
              </a:rPr>
            </a:b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9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P25 Narrowband Project</a:t>
            </a:r>
            <a:br>
              <a:rPr lang="en-US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District 1 Efforts</a:t>
            </a:r>
            <a:endParaRPr lang="en-US" sz="2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85800" y="1295400"/>
            <a:ext cx="78486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ISSI connection between Pierce CCN and WSP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Primarily for Communication Center awareness</a:t>
            </a:r>
            <a:endParaRPr lang="en-US" dirty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CCN is ISSI8000, WSP is ISSI.1</a:t>
            </a:r>
            <a:endParaRPr lang="en-US" dirty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First ISSI connection for WSP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Maxwell </a:t>
            </a:r>
            <a:r>
              <a:rPr lang="en-US" dirty="0">
                <a:solidFill>
                  <a:srgbClr val="000000"/>
                </a:solidFill>
              </a:rPr>
              <a:t>site </a:t>
            </a:r>
            <a:r>
              <a:rPr lang="en-US" dirty="0" smtClean="0">
                <a:solidFill>
                  <a:srgbClr val="000000"/>
                </a:solidFill>
              </a:rPr>
              <a:t>addition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6 channel TDMA 700MHz trunking</a:t>
            </a:r>
            <a:endParaRPr lang="en-US" dirty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Provides coverage in the SR101, SR3, and SR8 areas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Subscriber programming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Includes Pierce CCN and Tacoma/Puyallup talkgroups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SR410 Simulcast added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WSP talkgroups on Pierce CCN system for primary dispatch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Emergency Calls will be present in both communication centers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Increased coverage and capacity for WSP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Unsurpassed Interoperability for all LE agencies in Pierce County</a:t>
            </a:r>
            <a:endParaRPr lang="en-US" dirty="0">
              <a:solidFill>
                <a:srgbClr val="000000"/>
              </a:solidFill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3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P25 Narrowband Project</a:t>
            </a:r>
            <a:br>
              <a:rPr lang="en-US" sz="28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Outstanding Issues</a:t>
            </a:r>
            <a:endParaRPr lang="en-US" sz="28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85800" y="1143000"/>
            <a:ext cx="78486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000000"/>
                </a:solidFill>
              </a:rPr>
              <a:t>District 8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000000"/>
                </a:solidFill>
              </a:rPr>
              <a:t>Portable Coverage in Kitsap County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Portable coverage was very poor to non-existent prior to cutover, now is worse</a:t>
            </a:r>
            <a:endParaRPr lang="en-US" dirty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Will be testing wireless mobile radio microphones to extend mobile coverage outside the vehicle</a:t>
            </a:r>
            <a:endParaRPr lang="en-US" dirty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Evaluating mobile repeaters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Interoperability concerns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Local agencies cannot scan WSP P25 due to differing technology levels</a:t>
            </a:r>
            <a:endParaRPr lang="en-US" dirty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</a:rPr>
              <a:t>Will be </a:t>
            </a:r>
            <a:r>
              <a:rPr lang="en-US" dirty="0" smtClean="0">
                <a:solidFill>
                  <a:srgbClr val="000000"/>
                </a:solidFill>
              </a:rPr>
              <a:t>providing P25 mobile radios for partner agency dispatch centers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000000"/>
                </a:solidFill>
              </a:rPr>
              <a:t>District 2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North Bend area coverage issues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Installation of a new base station to cover the area of the I90 – SR18 interchange area is pending</a:t>
            </a: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defRPr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8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47800" y="457200"/>
            <a:ext cx="6248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P25 Narrowband Project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5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Budget Status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4877329"/>
              </p:ext>
            </p:extLst>
          </p:nvPr>
        </p:nvGraphicFramePr>
        <p:xfrm>
          <a:off x="3962400" y="1981200"/>
          <a:ext cx="4829175" cy="336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7373412"/>
              </p:ext>
            </p:extLst>
          </p:nvPr>
        </p:nvGraphicFramePr>
        <p:xfrm>
          <a:off x="609600" y="1981200"/>
          <a:ext cx="8077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62000" y="457199"/>
            <a:ext cx="7772400" cy="914401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P25 Narrowband Project</a:t>
            </a:r>
            <a:endParaRPr lang="en-US" sz="2800" b="1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9906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Project Issue Pace-Setters</a:t>
            </a:r>
            <a:endParaRPr lang="en-US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590335"/>
              </p:ext>
            </p:extLst>
          </p:nvPr>
        </p:nvGraphicFramePr>
        <p:xfrm>
          <a:off x="928231" y="1447800"/>
          <a:ext cx="7439938" cy="48845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7747"/>
                <a:gridCol w="1492803"/>
                <a:gridCol w="3539388"/>
              </a:tblGrid>
              <a:tr h="4821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Project Pace-Setters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Risk to the Project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Notes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71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Budget Availability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Current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budget near exhaustion.  Budget may not be sufficient to meet D6 coverage remediation requirements.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425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Human Resource Availability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Close management continues to mitigate the impact of resource constraints on the project.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4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Schedule Stability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baseline="0" dirty="0" smtClean="0">
                          <a:effectLst/>
                        </a:rPr>
                        <a:t>Schedule has been re-baselined to accommodate known risks.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53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Scope Management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Scope has been re-baselined and is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stable</a:t>
                      </a:r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 D6 remains at risk for change.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25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Technology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The technology available for the project appears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adequate.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2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Coverage Survey Progress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smtClean="0">
                          <a:effectLst/>
                        </a:rPr>
                        <a:t>D6 wideband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/narrowband coverage surveys are lagging, but are not yet impacting schedule.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212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Training Progress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District  leadership continues to take o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wnership over Trooper training, utilizing lessons learned.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1261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3932238" y="2085975"/>
            <a:ext cx="400050" cy="3524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910013" y="2771775"/>
            <a:ext cx="400050" cy="3524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921538" y="3374323"/>
            <a:ext cx="400050" cy="3524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08425" y="4014787"/>
            <a:ext cx="400050" cy="3524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922363" y="4600575"/>
            <a:ext cx="400050" cy="3524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900488" y="5105400"/>
            <a:ext cx="400050" cy="3524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900488" y="5562600"/>
            <a:ext cx="400050" cy="3524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447800" y="4572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P25 Narrowband Project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59000"/>
            <a:ext cx="8001000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>
                <a:solidFill>
                  <a:srgbClr val="000000"/>
                </a:solidFill>
              </a:rPr>
              <a:pPr/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Interoperability Efforts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85800" y="1143000"/>
            <a:ext cx="78486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Advanced System Key sharing agreements with Pierce County CCN and Tacoma / Puyallup systems completed.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ISSI discussions with Snohomish County (SERS) underway.  Talkgroup access request sent to Snohomish County Sheriff and Everett PD.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TRIS patch enhancement work completed at Bellevue WSP.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Capitol Campus communications improvements underway.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rgbClr val="000000"/>
                </a:solidFill>
              </a:rPr>
              <a:t>WSP, Legislature Support, Department of Enterprise Services, and the WA Supreme Court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Still need to engage T-Comm</a:t>
            </a:r>
            <a:endParaRPr lang="en-US" dirty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Improved in-building coverage and Interoperability using the WSP 700MHz trunked system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Panel presentation at the National Governors’ Association Policy Academy meeting in Boise, ID.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7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Tahoma" pitchFamily="34" charset="0"/>
                <a:cs typeface="Tahoma" pitchFamily="34" charset="0"/>
              </a:rPr>
              <a:t>Interoperability Efforts</a:t>
            </a:r>
            <a:endParaRPr lang="en-US" sz="28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85800" y="1143000"/>
            <a:ext cx="7848600" cy="5181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March’s Point Refinery protest communications support.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WSP, Skagit County, Anacortes PD, DOC, SPD, and USCG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Joint comm planning between WSP and Skagit Co.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SPD used loaner WSP portable radios on WSP system</a:t>
            </a:r>
            <a:endParaRPr lang="en-US" dirty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smtClean="0">
                <a:solidFill>
                  <a:srgbClr val="000000"/>
                </a:solidFill>
              </a:rPr>
              <a:t>Interoperability and coverage through IWN system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WHEERS system contract completed in Region 3.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Potential ISSI with Clark Regional Emergency Services Agency (CRESA) under discussion.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WA </a:t>
            </a:r>
            <a:r>
              <a:rPr lang="en-US" dirty="0">
                <a:solidFill>
                  <a:srgbClr val="000000"/>
                </a:solidFill>
              </a:rPr>
              <a:t>Tactical Interoperable Communications Field Operations Guide (TIC-FOG) data collection underway.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Cross-border Communications meeting held in </a:t>
            </a:r>
            <a:r>
              <a:rPr lang="en-US" dirty="0" smtClean="0">
                <a:solidFill>
                  <a:srgbClr val="000000"/>
                </a:solidFill>
              </a:rPr>
              <a:t>Blaine.</a:t>
            </a:r>
            <a:endParaRPr lang="en-US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dirty="0" smtClean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US" sz="1600" dirty="0">
              <a:solidFill>
                <a:srgbClr val="000000"/>
              </a:solidFill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/>
            </a:pP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3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4EF9-B92A-4333-9D10-279290BA9977}" type="slidenum">
              <a:rPr lang="en-US">
                <a:solidFill>
                  <a:srgbClr val="000000"/>
                </a:solidFill>
              </a:rPr>
              <a:pPr/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2590800"/>
            <a:ext cx="4038600" cy="6096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3200" dirty="0" smtClean="0"/>
              <a:t>Questions</a:t>
            </a:r>
            <a:r>
              <a:rPr lang="en-US" sz="3200" dirty="0"/>
              <a:t>?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5334000"/>
            <a:ext cx="4038600" cy="1371600"/>
          </a:xfrm>
          <a:noFill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b="1" dirty="0"/>
              <a:t>	</a:t>
            </a: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Bob Schwent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>
                <a:hlinkClick r:id="rId2"/>
              </a:rPr>
              <a:t>Robert.Schwent@wsp.wa.gov</a:t>
            </a:r>
            <a:endParaRPr lang="en-US" sz="20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(360) 534-0601</a:t>
            </a: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endParaRPr lang="en-US" sz="1400" dirty="0"/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  <p:pic>
        <p:nvPicPr>
          <p:cNvPr id="8" name="Picture 4" descr="a siec_banner_doch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458200" cy="147637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9" y="1447800"/>
            <a:ext cx="3977081" cy="530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28800"/>
            <a:ext cx="7315200" cy="3429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Ongoing Projects: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Washington State Military Department Emergency Management Division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Matthew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Modarelli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Robert Ezelle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8800"/>
            <a:ext cx="7315200" cy="3429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Ongoing Projects: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800 MHz Rebanding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Project,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SAW Briefing Paper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Michael Marusich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391400" cy="85421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Agenda For Review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5181600"/>
          </a:xfrm>
        </p:spPr>
        <p:txBody>
          <a:bodyPr>
            <a:noAutofit/>
          </a:bodyPr>
          <a:lstStyle/>
          <a:p>
            <a:pPr marL="574675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/>
              <a:t>Welcome and </a:t>
            </a:r>
            <a:r>
              <a:rPr lang="en-US" sz="2400" dirty="0" smtClean="0"/>
              <a:t>Introductions</a:t>
            </a:r>
          </a:p>
          <a:p>
            <a:pPr marL="574675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/>
              <a:t>Approval of April Meeting Materials</a:t>
            </a:r>
            <a:endParaRPr lang="en-US" sz="2400" dirty="0"/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/>
              <a:t>News and Information Roundtable</a:t>
            </a:r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/>
              <a:t>Public Comment</a:t>
            </a:r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/>
              <a:t>SIEC Legislative Changes</a:t>
            </a:r>
          </a:p>
          <a:p>
            <a:pPr marL="574675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/>
              <a:t>Washington OneNet / FirstNet In </a:t>
            </a:r>
            <a:r>
              <a:rPr lang="en-US" sz="2400" dirty="0" smtClean="0"/>
              <a:t>Washington</a:t>
            </a:r>
          </a:p>
          <a:p>
            <a:pPr marL="574675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/>
              <a:t>Systems Procurement Updates</a:t>
            </a:r>
            <a:endParaRPr lang="en-US" sz="2400" dirty="0"/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/>
              <a:t>Ongoing Projects</a:t>
            </a:r>
            <a:endParaRPr lang="en-US" sz="2400" b="0" dirty="0"/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/>
              <a:t>Good </a:t>
            </a:r>
            <a:r>
              <a:rPr lang="en-US" sz="2400" dirty="0"/>
              <a:t>of the </a:t>
            </a:r>
            <a:r>
              <a:rPr lang="en-US" sz="2400" dirty="0" smtClean="0"/>
              <a:t>Order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Modify this agenda?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118872" indent="0">
              <a:lnSpc>
                <a:spcPct val="150000"/>
              </a:lnSpc>
              <a:buClr>
                <a:srgbClr val="FCD116"/>
              </a:buClr>
              <a:buSzPct val="125000"/>
              <a:buNone/>
            </a:pPr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244377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2600"/>
            <a:ext cx="7315200" cy="4038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Good of the Order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400" dirty="0" smtClean="0">
                <a:solidFill>
                  <a:schemeClr val="tx2">
                    <a:lumMod val="75000"/>
                  </a:schemeClr>
                </a:solidFill>
              </a:rPr>
              <a:t>Next Meeting:  August 18, 2016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Location:</a:t>
            </a:r>
            <a:b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Building 92, Rooms 1 &amp; 3</a:t>
            </a:r>
            <a:b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Camp Murray</a:t>
            </a:r>
            <a:b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600" b="0" dirty="0"/>
              <a:t> </a:t>
            </a:r>
            <a:r>
              <a:rPr lang="en-US" sz="3600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15200" cy="58674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Approval of April 21, 2015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Meeting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inutes 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+ Bullet Points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3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58674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News and Information Roundtable</a:t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Public Comment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0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5867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SIEC Legislative Changes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Bill Schrier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0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386"/>
            <a:ext cx="7239000" cy="922214"/>
          </a:xfrm>
        </p:spPr>
        <p:txBody>
          <a:bodyPr>
            <a:noAutofit/>
          </a:bodyPr>
          <a:lstStyle/>
          <a:p>
            <a:r>
              <a:rPr lang="en-US" dirty="0" smtClean="0"/>
              <a:t>Proposed Changes to SIEC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 RCW 43.105.331</a:t>
            </a:r>
          </a:p>
          <a:p>
            <a:r>
              <a:rPr lang="en-US" dirty="0" smtClean="0"/>
              <a:t>“Interoperability is about mobile data too”</a:t>
            </a:r>
          </a:p>
          <a:p>
            <a:r>
              <a:rPr lang="en-US" dirty="0" smtClean="0"/>
              <a:t> Add membership:</a:t>
            </a:r>
          </a:p>
          <a:p>
            <a:pPr lvl="1"/>
            <a:r>
              <a:rPr lang="en-US" dirty="0" smtClean="0"/>
              <a:t> Department of Corrections</a:t>
            </a:r>
          </a:p>
          <a:p>
            <a:pPr lvl="1"/>
            <a:r>
              <a:rPr lang="en-US" dirty="0" smtClean="0"/>
              <a:t> Department of Health</a:t>
            </a:r>
          </a:p>
          <a:p>
            <a:pPr lvl="1"/>
            <a:r>
              <a:rPr lang="en-US" dirty="0" smtClean="0"/>
              <a:t> Department of Fish and Wildlife</a:t>
            </a:r>
          </a:p>
          <a:p>
            <a:pPr lvl="1"/>
            <a:r>
              <a:rPr lang="en-US" dirty="0" smtClean="0"/>
              <a:t> Tribal nations representative</a:t>
            </a:r>
          </a:p>
          <a:p>
            <a:pPr lvl="1"/>
            <a:r>
              <a:rPr lang="en-US" dirty="0" smtClean="0"/>
              <a:t> Public Safety Answer Points representative (APCO/NENA)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9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386"/>
            <a:ext cx="7239000" cy="922214"/>
          </a:xfrm>
        </p:spPr>
        <p:txBody>
          <a:bodyPr>
            <a:noAutofit/>
          </a:bodyPr>
          <a:lstStyle/>
          <a:p>
            <a:r>
              <a:rPr lang="en-US" dirty="0" smtClean="0"/>
              <a:t>Proposed Changes to SIEC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RCW 43.105.331</a:t>
            </a:r>
          </a:p>
          <a:p>
            <a:r>
              <a:rPr lang="en-US" dirty="0" smtClean="0"/>
              <a:t> Authority for Standards and Policies</a:t>
            </a:r>
          </a:p>
          <a:p>
            <a:r>
              <a:rPr lang="en-US" dirty="0" smtClean="0"/>
              <a:t> Interop of mobile data devices, apps</a:t>
            </a:r>
          </a:p>
          <a:p>
            <a:r>
              <a:rPr lang="en-US" dirty="0" smtClean="0"/>
              <a:t> Standardize apps for interoperability</a:t>
            </a:r>
          </a:p>
          <a:p>
            <a:r>
              <a:rPr lang="en-US" dirty="0" smtClean="0"/>
              <a:t> Monitor FirstNet deployment</a:t>
            </a:r>
          </a:p>
          <a:p>
            <a:r>
              <a:rPr lang="en-US" dirty="0" smtClean="0"/>
              <a:t> Software and devices for Internet of Things (IoT)</a:t>
            </a:r>
          </a:p>
          <a:p>
            <a:r>
              <a:rPr lang="en-US" dirty="0" smtClean="0"/>
              <a:t> Cybersecurity, privacy, interoperability</a:t>
            </a:r>
          </a:p>
          <a:p>
            <a:r>
              <a:rPr lang="en-US" dirty="0" smtClean="0"/>
              <a:t> Other/thoughts?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03281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386"/>
            <a:ext cx="7239000" cy="1303214"/>
          </a:xfrm>
        </p:spPr>
        <p:txBody>
          <a:bodyPr>
            <a:noAutofit/>
          </a:bodyPr>
          <a:lstStyle/>
          <a:p>
            <a:r>
              <a:rPr lang="en-US" dirty="0" smtClean="0"/>
              <a:t>Public Safety Wireless Technology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/>
          <a:lstStyle/>
          <a:p>
            <a:r>
              <a:rPr lang="en-US" dirty="0" smtClean="0"/>
              <a:t> Probably not in RCW</a:t>
            </a:r>
          </a:p>
          <a:p>
            <a:r>
              <a:rPr lang="en-US" dirty="0" smtClean="0"/>
              <a:t> Public Safety Office/Program in WaTech</a:t>
            </a:r>
          </a:p>
          <a:p>
            <a:r>
              <a:rPr lang="en-US" dirty="0"/>
              <a:t> </a:t>
            </a:r>
            <a:r>
              <a:rPr lang="en-US" dirty="0" smtClean="0"/>
              <a:t>Apps catalog, usability evaluations, network/app performance, cybersecurity eval, app development and support, economic development, academic research, apps for citizens, changes operational processes, regional co-op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21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05A4209-1CA6-483F-B656-5B4527BE7A8B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319264FD-CE4E-4665-B890-50244A1AE7AF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079DEB05-5784-405D-9161-74BAE921914C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4050596E-382D-4280-9168-4634F943F69C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B31B59A3-AA03-46D6-89F6-ED6A00569FDE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FF6109A6-5D0C-4B6F-B0EF-FA649C3F9A32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4159A4CA-E29F-4630-89DA-7464EBE2239A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558A4A16-59F1-49AB-93FB-A91C236FD804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F613DADF-2067-4875-8FFD-8D6E2AC7F101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AB2CF8BE-90F0-4C3B-B008-E7322DE9582D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EF171F03-D09E-4D8E-B3AB-800CD3558461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87C4C38B-A682-453C-80C6-BA6126C784AF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3AE31699-9B72-400D-89C0-67B961070A57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7E9A9F4A-55C7-4057-9D1E-35D929475CA1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61AFE749-9408-4F8B-80B1-BB461A3B31F0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3163B6BE-7ED6-4992-AAE9-6D3EE5AC2E4A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EF31354-BC95-4A9F-9F42-5683AEFCC409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E998E637-EF55-4E48-8CEC-4AFC3DDAB29A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15339AB7-DFDB-4C13-A683-D52308194B7E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BAC120A1-01E2-4CCF-80AC-D8162094FF75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D8C7E134-CC50-4F12-AE2E-F8C8CCB1CA0B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FE03DC74-0432-496B-BC32-0B50997BC221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E3489BD7-C073-47DE-B2DC-FE93717616C0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778EAED9-78B0-49FC-8F38-56D647D2F040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C5F763D0-6A6C-4AD4-93A4-0A0F5C71D71A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0C3C8EAF-C3E0-4B0D-B904-2A5CC5D960D0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3A47E4AB-3092-44AE-83B3-7E4ED058F9A6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26A514D8-B243-4BD5-B834-102BFBBEEBD7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9915407F-624D-49A9-AC76-8A6F24BBD875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1C5AC7CC-974F-4E98-A795-D160E79CBFF0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CD9D016F-2228-4BE2-9CA4-090C3D4C0A1B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6406E3E3-48CB-4E66-823D-54C55B92EA3E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D99846FD-CE9C-4204-BFDB-8CC89101E28E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090960CB-7DEF-41FE-BF7B-168917F1BC90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10F2E3E3-BADA-4159-A30A-8DB277BE6677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444DD6B7-EB7C-48D2-8389-7E7D76A80D1B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D70753D8-F719-4181-87D3-15875E091DBA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49CF47D8-0601-46EF-8BC3-36062314AEA0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27D6B47A-8A9D-49F4-87C6-C571D1838A10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E83C3643-7252-410E-A1F1-494F083607B7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335E97C3-19D7-4F00-8705-445091C5F36F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5A39F485-51A9-43FA-AC4F-1691E03217CB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909449CD-815E-4A69-8D49-BD4DB5FC8FA4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78E1B883-C41E-409C-95B1-88AA7D95ED56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19C0710A-1967-4AC3-BAF2-FF459ADC39A2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20E69AB2-8186-45A3-BD98-C756C0BB7EC0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7C2EC192-1FAB-402D-941E-12F36BC4A6EB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B459454A-7472-4707-84D2-AD338F80725A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1108DF88-15C2-4322-81C5-0E437CD8E9FF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87802F2A-DA6F-40D7-A0A7-639EB32AA42C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A8145200-15C1-40AB-B364-D18BDA126615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7DFAFD11-58C4-425B-8821-5E8455D7224C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65CC9AD6-FEFD-4644-806C-D012A17ECE50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DC6E96B5-0B92-40B4-B4AE-2ABA806DB4AD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1A432697-6E5C-485D-A631-49C1B74CDB97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A91F11D7-C5C4-4801-88A0-95A5AEE8DCDB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1E48EAB0-0E91-4A0B-9760-2F79938572C5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548DF123-1851-4739-B47C-A5B6066575EA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BE9F8746-6455-4CC8-88A2-5AB17CD5FC73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216E8C05-84A9-4E55-863B-C8ED971B775E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BDF85618-1882-467E-A258-07281F7F26AB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1EA53E19-7FA2-4B03-87E9-D888313B4B50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BA444483-EBD7-4C19-82B6-35237FC25D7E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00A7899E-ADCF-44D8-A41D-1166F302202C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31D8064F-A805-4837-8036-E61E93B57831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01467D2D-2982-47D5-A974-5CA6B078EDCC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D991DDF6-D510-4660-AA95-75FE1E3636F4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BBA8373F-4083-4150-BFDC-352D36CBD7C1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2AC5DC76-964C-40B6-A8BC-E44A3CDDCA43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C3DBEDEE-C667-4534-AD7D-F9CDEF3056E9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E1B7318E-E2DF-4B80-9A75-391D28F9804E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94FD15CC-6108-41C2-851F-0C4300589FC9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96DD1454-D247-4D52-A9FD-C861F28C48AC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012FF100-9215-4164-9CBF-F3F5781B0FC9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09C3CCF1-D226-4443-9383-4046D0D7C113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D96D3B5B-4636-42B4-9210-5BCCCF38664F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C3B620C7-55A6-4ABF-87B9-A19FAC7D33FC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DA3C3A7D-33A9-48F3-8DC8-F7E75B359E60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6293152C-A703-4711-B9FB-030BCA82A922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A5AF3657-52CC-4B9D-94E8-03D4BA34FF74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0E229AF8-58FD-4ABC-962A-FEFF6F412244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D3686C5C-9308-4102-A83E-41822687C0BA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789197A2-DE5C-4FFD-88CF-167417090CCB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861E2616-2FC9-467D-95BD-3D4D255E434F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91A1B0CB-C7DF-4AFD-A657-51C84702A905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A0FA28C5-2D2C-42EF-BC28-908C958CD8D7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08F2DEB2-8698-4AA9-8A25-83D39431C0A0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CC685A58-EAFA-4426-B559-BE762DCEE0C1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EB4B0FDD-20E5-42A8-98B8-0A0F7E26BA31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85A42E7A-470E-4B69-A4CA-776270ACBB3D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57BCF9EF-89A2-4363-8AA6-04DEB72F9EBF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A100D1C8-88D9-4683-85D2-9BA253E9B9E3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D3B45E3E-135F-487F-A6BD-0CE805426E14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EBDB9F5A-1F9F-4916-B58E-F997FD6052F4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93BED262-FF34-4074-AA45-1A3EA863D5FD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904D375F-5D01-4F7F-BE12-8A9DA8D534E8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ADED5036-736D-4AFF-AF0F-02F023B4BADF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1EA1725B-AB5B-4001-95A2-11F3B1E75190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C8DD5C42-F4C9-448B-B97D-1A5E3DC5494F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B67CD9E3-F10C-4B89-890D-51028454C668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C5F82660-2406-4E5B-B79E-00B868B58791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33F5DF87-77ED-43B4-926E-073E66AA692E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99E20D54-DE03-4DB9-A710-9960183CC64B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56C94547-8BE1-4579-B41C-D83593F3EB38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7595</TotalTime>
  <Words>942</Words>
  <Application>Microsoft Office PowerPoint</Application>
  <PresentationFormat>On-screen Show (4:3)</PresentationFormat>
  <Paragraphs>225</Paragraphs>
  <Slides>30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62" baseType="lpstr">
      <vt:lpstr>Arial</vt:lpstr>
      <vt:lpstr>Calibri</vt:lpstr>
      <vt:lpstr>Courier New</vt:lpstr>
      <vt:lpstr>Tahoma</vt:lpstr>
      <vt:lpstr>Times New Roman</vt:lpstr>
      <vt:lpstr>Clarity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Default Design</vt:lpstr>
      <vt:lpstr>1_Default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Acrobat Document</vt:lpstr>
      <vt:lpstr>SIEC Meeting  Thursday, June 16,  2016 </vt:lpstr>
      <vt:lpstr>Introductions  </vt:lpstr>
      <vt:lpstr>Agenda For Review</vt:lpstr>
      <vt:lpstr> Approval of April 21, 2015  Meeting Minutes  + Bullet Points</vt:lpstr>
      <vt:lpstr>News and Information Roundtable   Public Comment</vt:lpstr>
      <vt:lpstr>SIEC Legislative Changes  Bill Schrier</vt:lpstr>
      <vt:lpstr>Proposed Changes to SIEC</vt:lpstr>
      <vt:lpstr>Proposed Changes to SIEC</vt:lpstr>
      <vt:lpstr>Public Safety Wireless Technology Program</vt:lpstr>
      <vt:lpstr>  Washington OneNet Update   Shelley Westall </vt:lpstr>
      <vt:lpstr>Upcoming Outreach Activities  2016:</vt:lpstr>
      <vt:lpstr>Other Activities:</vt:lpstr>
      <vt:lpstr>Outreach Milestones: April – June 2016</vt:lpstr>
      <vt:lpstr>Other Milestones:</vt:lpstr>
      <vt:lpstr>System Procurement Updates:</vt:lpstr>
      <vt:lpstr>Ongoing Projects:  Washington State Patrol Narrowbanding Project Status  Bob Schwent</vt:lpstr>
      <vt:lpstr>WSP Narrowbanding Project</vt:lpstr>
      <vt:lpstr>WSP District Map</vt:lpstr>
      <vt:lpstr>P25 Narrowband Project Major Milestones</vt:lpstr>
      <vt:lpstr>P25 Narrowband Project District 1 Efforts</vt:lpstr>
      <vt:lpstr>P25 Narrowband Project Outstanding Issues</vt:lpstr>
      <vt:lpstr>PowerPoint Presentation</vt:lpstr>
      <vt:lpstr>PowerPoint Presentation</vt:lpstr>
      <vt:lpstr>PowerPoint Presentation</vt:lpstr>
      <vt:lpstr>Interoperability Efforts</vt:lpstr>
      <vt:lpstr>Interoperability Efforts</vt:lpstr>
      <vt:lpstr>PowerPoint Presentation</vt:lpstr>
      <vt:lpstr>Ongoing Projects:  Washington State Military Department Emergency Management Division  Matthew Modarelli Robert Ezelle</vt:lpstr>
      <vt:lpstr>Ongoing Projects:  800 MHz Rebanding Project, SAW Briefing Paper  Michael Marusich</vt:lpstr>
      <vt:lpstr>Good of the Order   Next Meeting:  August 18, 2016  Location: Building 92, Rooms 1 &amp; 3 Camp Murray    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FirstNet Update</dc:title>
  <dc:creator>Bill Schrier</dc:creator>
  <cp:lastModifiedBy>Osborn, Katrina (WaTech)</cp:lastModifiedBy>
  <cp:revision>495</cp:revision>
  <cp:lastPrinted>2015-08-20T15:51:03Z</cp:lastPrinted>
  <dcterms:created xsi:type="dcterms:W3CDTF">2013-05-05T20:46:28Z</dcterms:created>
  <dcterms:modified xsi:type="dcterms:W3CDTF">2016-06-16T18:18:16Z</dcterms:modified>
</cp:coreProperties>
</file>