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60"/>
  </p:notesMasterIdLst>
  <p:handoutMasterIdLst>
    <p:handoutMasterId r:id="rId61"/>
  </p:handoutMasterIdLst>
  <p:sldIdLst>
    <p:sldId id="257" r:id="rId6"/>
    <p:sldId id="265" r:id="rId7"/>
    <p:sldId id="323" r:id="rId8"/>
    <p:sldId id="293" r:id="rId9"/>
    <p:sldId id="267" r:id="rId10"/>
    <p:sldId id="295" r:id="rId11"/>
    <p:sldId id="324" r:id="rId12"/>
    <p:sldId id="328" r:id="rId13"/>
    <p:sldId id="329" r:id="rId14"/>
    <p:sldId id="292" r:id="rId15"/>
    <p:sldId id="268" r:id="rId16"/>
    <p:sldId id="269" r:id="rId17"/>
    <p:sldId id="313" r:id="rId18"/>
    <p:sldId id="316" r:id="rId19"/>
    <p:sldId id="317" r:id="rId20"/>
    <p:sldId id="318" r:id="rId21"/>
    <p:sldId id="319" r:id="rId22"/>
    <p:sldId id="320" r:id="rId23"/>
    <p:sldId id="312" r:id="rId24"/>
    <p:sldId id="302" r:id="rId25"/>
    <p:sldId id="303" r:id="rId26"/>
    <p:sldId id="306" r:id="rId27"/>
    <p:sldId id="305" r:id="rId28"/>
    <p:sldId id="272" r:id="rId29"/>
    <p:sldId id="301" r:id="rId30"/>
    <p:sldId id="299" r:id="rId31"/>
    <p:sldId id="300" r:id="rId32"/>
    <p:sldId id="327" r:id="rId33"/>
    <p:sldId id="325" r:id="rId34"/>
    <p:sldId id="294" r:id="rId35"/>
    <p:sldId id="279" r:id="rId36"/>
    <p:sldId id="280" r:id="rId37"/>
    <p:sldId id="311" r:id="rId38"/>
    <p:sldId id="314" r:id="rId39"/>
    <p:sldId id="315" r:id="rId40"/>
    <p:sldId id="277" r:id="rId41"/>
    <p:sldId id="273" r:id="rId42"/>
    <p:sldId id="326" r:id="rId43"/>
    <p:sldId id="282" r:id="rId44"/>
    <p:sldId id="283" r:id="rId45"/>
    <p:sldId id="281" r:id="rId46"/>
    <p:sldId id="284" r:id="rId47"/>
    <p:sldId id="275" r:id="rId48"/>
    <p:sldId id="30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321" r:id="rId57"/>
    <p:sldId id="322" r:id="rId58"/>
    <p:sldId id="271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507E"/>
    <a:srgbClr val="409A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54" d="100"/>
          <a:sy n="54" d="100"/>
        </p:scale>
        <p:origin x="96" y="9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1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dirs.eclient.wa.lcl\wtshome$\wills\Broadband\Filtered%20FCC-16-6A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dirs.eclient.wa.lcl\wtshome$\wills\Broadband\GrantFun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homedirs.eclient.wa.lcl\wtshome$\wills\Broadband\GrantFun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[Filtered FCC-16-6A2.xlsx]Top 15!PivotTable2</c:name>
    <c:fmtId val="6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7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8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9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0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3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4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5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6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'Top 15'!$B$5</c:f>
              <c:strCache>
                <c:ptCount val="1"/>
                <c:pt idx="0">
                  <c:v>Max of % of Rural Pop.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'Top 15'!$A$6:$A$16</c:f>
              <c:strCache>
                <c:ptCount val="10"/>
                <c:pt idx="0">
                  <c:v>Lewis County</c:v>
                </c:pt>
                <c:pt idx="1">
                  <c:v>Okanogan County</c:v>
                </c:pt>
                <c:pt idx="2">
                  <c:v>Clallam County</c:v>
                </c:pt>
                <c:pt idx="3">
                  <c:v>Skamania County</c:v>
                </c:pt>
                <c:pt idx="4">
                  <c:v>Asotin County</c:v>
                </c:pt>
                <c:pt idx="5">
                  <c:v>Klickitat County</c:v>
                </c:pt>
                <c:pt idx="6">
                  <c:v>Pend Oreille County</c:v>
                </c:pt>
                <c:pt idx="7">
                  <c:v>Whitman County</c:v>
                </c:pt>
                <c:pt idx="8">
                  <c:v>Wahkiakum County</c:v>
                </c:pt>
                <c:pt idx="9">
                  <c:v>Garfield County</c:v>
                </c:pt>
              </c:strCache>
            </c:strRef>
          </c:cat>
          <c:val>
            <c:numRef>
              <c:f>'Top 15'!$B$6:$B$16</c:f>
              <c:numCache>
                <c:formatCode>0.0%</c:formatCode>
                <c:ptCount val="10"/>
                <c:pt idx="0">
                  <c:v>0.42</c:v>
                </c:pt>
                <c:pt idx="1">
                  <c:v>0.43</c:v>
                </c:pt>
                <c:pt idx="2">
                  <c:v>0.45</c:v>
                </c:pt>
                <c:pt idx="3">
                  <c:v>0.59</c:v>
                </c:pt>
                <c:pt idx="4">
                  <c:v>0.61</c:v>
                </c:pt>
                <c:pt idx="5">
                  <c:v>0.78</c:v>
                </c:pt>
                <c:pt idx="6">
                  <c:v>0.85</c:v>
                </c:pt>
                <c:pt idx="7">
                  <c:v>0.88</c:v>
                </c:pt>
                <c:pt idx="8">
                  <c:v>0.99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8-4E13-BFAD-3C90AE6DC2D8}"/>
            </c:ext>
          </c:extLst>
        </c:ser>
        <c:ser>
          <c:idx val="1"/>
          <c:order val="1"/>
          <c:tx>
            <c:strRef>
              <c:f>'Top 15'!$C$5</c:f>
              <c:strCache>
                <c:ptCount val="1"/>
                <c:pt idx="0">
                  <c:v>Max of % of Urban Pop.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'Top 15'!$A$6:$A$16</c:f>
              <c:strCache>
                <c:ptCount val="10"/>
                <c:pt idx="0">
                  <c:v>Lewis County</c:v>
                </c:pt>
                <c:pt idx="1">
                  <c:v>Okanogan County</c:v>
                </c:pt>
                <c:pt idx="2">
                  <c:v>Clallam County</c:v>
                </c:pt>
                <c:pt idx="3">
                  <c:v>Skamania County</c:v>
                </c:pt>
                <c:pt idx="4">
                  <c:v>Asotin County</c:v>
                </c:pt>
                <c:pt idx="5">
                  <c:v>Klickitat County</c:v>
                </c:pt>
                <c:pt idx="6">
                  <c:v>Pend Oreille County</c:v>
                </c:pt>
                <c:pt idx="7">
                  <c:v>Whitman County</c:v>
                </c:pt>
                <c:pt idx="8">
                  <c:v>Wahkiakum County</c:v>
                </c:pt>
                <c:pt idx="9">
                  <c:v>Garfield County</c:v>
                </c:pt>
              </c:strCache>
            </c:strRef>
          </c:cat>
          <c:val>
            <c:numRef>
              <c:f>'Top 15'!$C$6:$C$16</c:f>
              <c:numCache>
                <c:formatCode>0.0%</c:formatCode>
                <c:ptCount val="10"/>
                <c:pt idx="0">
                  <c:v>7.0000000000000007E-2</c:v>
                </c:pt>
                <c:pt idx="1">
                  <c:v>0</c:v>
                </c:pt>
                <c:pt idx="2">
                  <c:v>0.12</c:v>
                </c:pt>
                <c:pt idx="3">
                  <c:v>0</c:v>
                </c:pt>
                <c:pt idx="4">
                  <c:v>0.01</c:v>
                </c:pt>
                <c:pt idx="5">
                  <c:v>0.39</c:v>
                </c:pt>
                <c:pt idx="6">
                  <c:v>0.92</c:v>
                </c:pt>
                <c:pt idx="7">
                  <c:v>0.18</c:v>
                </c:pt>
                <c:pt idx="8">
                  <c:v>0</c:v>
                </c:pt>
                <c:pt idx="9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8-4E13-BFAD-3C90AE6DC2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46015520"/>
        <c:axId val="339834608"/>
      </c:barChart>
      <c:catAx>
        <c:axId val="24601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9834608"/>
        <c:crosses val="autoZero"/>
        <c:auto val="1"/>
        <c:lblAlgn val="ctr"/>
        <c:lblOffset val="100"/>
        <c:noMultiLvlLbl val="0"/>
      </c:catAx>
      <c:valAx>
        <c:axId val="339834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015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Sheet2!$B$3</c:f>
              <c:strCache>
                <c:ptCount val="1"/>
                <c:pt idx="0">
                  <c:v>% rural Adoption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Sheet2!$A$4:$A$6</c:f>
              <c:numCache>
                <c:formatCode>General</c:formatCode>
                <c:ptCount val="3"/>
                <c:pt idx="0">
                  <c:v>2007</c:v>
                </c:pt>
                <c:pt idx="1">
                  <c:v>2011</c:v>
                </c:pt>
                <c:pt idx="2">
                  <c:v>2016</c:v>
                </c:pt>
              </c:numCache>
            </c:numRef>
          </c:cat>
          <c:val>
            <c:numRef>
              <c:f>Sheet2!$B$4:$B$6</c:f>
              <c:numCache>
                <c:formatCode>0%</c:formatCode>
                <c:ptCount val="3"/>
                <c:pt idx="0">
                  <c:v>0.35</c:v>
                </c:pt>
                <c:pt idx="1">
                  <c:v>0.67</c:v>
                </c:pt>
                <c:pt idx="2">
                  <c:v>0.86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A0-4D93-BDB8-5A35FEF77D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60955120"/>
        <c:axId val="46095348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Sheet2!$A$3</c15:sqref>
                        </c15:formulaRef>
                      </c:ext>
                    </c:extLst>
                    <c:strCache>
                      <c:ptCount val="1"/>
                      <c:pt idx="0">
                        <c:v>Year</c:v>
                      </c:pt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Sheet2!$A$4:$A$6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2007</c:v>
                      </c:pt>
                      <c:pt idx="1">
                        <c:v>2011</c:v>
                      </c:pt>
                      <c:pt idx="2">
                        <c:v>2016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Sheet2!$A$4:$A$6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2007</c:v>
                      </c:pt>
                      <c:pt idx="1">
                        <c:v>2011</c:v>
                      </c:pt>
                      <c:pt idx="2">
                        <c:v>2016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61A0-4D93-BDB8-5A35FEF77D6D}"/>
                  </c:ext>
                </c:extLst>
              </c15:ser>
            </c15:filteredBarSeries>
          </c:ext>
        </c:extLst>
      </c:barChart>
      <c:catAx>
        <c:axId val="460955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953480"/>
        <c:crosses val="autoZero"/>
        <c:auto val="1"/>
        <c:lblAlgn val="ctr"/>
        <c:lblOffset val="100"/>
        <c:noMultiLvlLbl val="0"/>
      </c:catAx>
      <c:valAx>
        <c:axId val="460953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0955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Sheet1!$B$2</c:f>
              <c:strCache>
                <c:ptCount val="1"/>
                <c:pt idx="0">
                  <c:v>Grants fund (in thousands)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Sheet1!$A$3:$A$6</c:f>
              <c:strCache>
                <c:ptCount val="4"/>
                <c:pt idx="0">
                  <c:v>New York</c:v>
                </c:pt>
                <c:pt idx="1">
                  <c:v>Minnesota</c:v>
                </c:pt>
                <c:pt idx="2">
                  <c:v>Wisconsin</c:v>
                </c:pt>
                <c:pt idx="3">
                  <c:v>Maine</c:v>
                </c:pt>
              </c:strCache>
            </c:strRef>
          </c:cat>
          <c:val>
            <c:numRef>
              <c:f>Sheet1!$B$3:$B$6</c:f>
              <c:numCache>
                <c:formatCode>#,##0</c:formatCode>
                <c:ptCount val="4"/>
                <c:pt idx="0">
                  <c:v>212000</c:v>
                </c:pt>
                <c:pt idx="1">
                  <c:v>35000</c:v>
                </c:pt>
                <c:pt idx="2" formatCode="General">
                  <c:v>1500</c:v>
                </c:pt>
                <c:pt idx="3" formatCode="General">
                  <c:v>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51-4165-B86F-71C1E1E22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8442528"/>
        <c:axId val="458439248"/>
      </c:barChart>
      <c:catAx>
        <c:axId val="45844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439248"/>
        <c:crosses val="autoZero"/>
        <c:auto val="1"/>
        <c:lblAlgn val="ctr"/>
        <c:lblOffset val="100"/>
        <c:noMultiLvlLbl val="0"/>
      </c:catAx>
      <c:valAx>
        <c:axId val="458439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44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572DB-F059-4CCE-8520-8328ED3EF05B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0211B0A-CA01-48EC-BFE8-4213CA72496B}">
      <dgm:prSet phldrT="[Text]"/>
      <dgm:spPr/>
      <dgm:t>
        <a:bodyPr/>
        <a:lstStyle/>
        <a:p>
          <a:r>
            <a:rPr lang="en-US" dirty="0" smtClean="0"/>
            <a:t>2008 (UTC)</a:t>
          </a:r>
          <a:endParaRPr lang="en-US" dirty="0"/>
        </a:p>
      </dgm:t>
    </dgm:pt>
    <dgm:pt modelId="{5BEAF4B8-14F9-4251-A4EA-7DB864B514A5}" type="parTrans" cxnId="{77949810-5EC5-4193-A939-0684B4744614}">
      <dgm:prSet/>
      <dgm:spPr/>
      <dgm:t>
        <a:bodyPr/>
        <a:lstStyle/>
        <a:p>
          <a:endParaRPr lang="en-US"/>
        </a:p>
      </dgm:t>
    </dgm:pt>
    <dgm:pt modelId="{6D61F2E9-61CE-423D-AE50-F11C811A84C7}" type="sibTrans" cxnId="{77949810-5EC5-4193-A939-0684B4744614}">
      <dgm:prSet/>
      <dgm:spPr/>
      <dgm:t>
        <a:bodyPr/>
        <a:lstStyle/>
        <a:p>
          <a:endParaRPr lang="en-US"/>
        </a:p>
      </dgm:t>
    </dgm:pt>
    <dgm:pt modelId="{0DEF063F-7591-4905-8D68-9C8CB4E8DE19}">
      <dgm:prSet phldrT="[Text]"/>
      <dgm:spPr/>
      <dgm:t>
        <a:bodyPr/>
        <a:lstStyle/>
        <a:p>
          <a:r>
            <a:rPr lang="en-US" dirty="0" smtClean="0"/>
            <a:t>2009</a:t>
          </a:r>
        </a:p>
        <a:p>
          <a:r>
            <a:rPr lang="en-US" dirty="0" smtClean="0"/>
            <a:t>(GOV)</a:t>
          </a:r>
          <a:endParaRPr lang="en-US" dirty="0"/>
        </a:p>
      </dgm:t>
    </dgm:pt>
    <dgm:pt modelId="{FEE77BF4-CBC7-4B75-8A6A-336B439A07D2}" type="parTrans" cxnId="{32BCF80D-195C-4BDB-B6F1-4478111AC80F}">
      <dgm:prSet/>
      <dgm:spPr/>
      <dgm:t>
        <a:bodyPr/>
        <a:lstStyle/>
        <a:p>
          <a:endParaRPr lang="en-US"/>
        </a:p>
      </dgm:t>
    </dgm:pt>
    <dgm:pt modelId="{D34CCDB2-C56C-456C-9491-A6F56C42A7E0}" type="sibTrans" cxnId="{32BCF80D-195C-4BDB-B6F1-4478111AC80F}">
      <dgm:prSet/>
      <dgm:spPr/>
      <dgm:t>
        <a:bodyPr/>
        <a:lstStyle/>
        <a:p>
          <a:endParaRPr lang="en-US"/>
        </a:p>
      </dgm:t>
    </dgm:pt>
    <dgm:pt modelId="{B7C86820-EF8B-42D8-B6DB-BB9FD08458A7}">
      <dgm:prSet phldrT="[Text]"/>
      <dgm:spPr/>
      <dgm:t>
        <a:bodyPr/>
        <a:lstStyle/>
        <a:p>
          <a:r>
            <a:rPr lang="en-US" dirty="0" smtClean="0"/>
            <a:t>2010</a:t>
          </a:r>
          <a:endParaRPr lang="en-US" dirty="0"/>
        </a:p>
      </dgm:t>
    </dgm:pt>
    <dgm:pt modelId="{AB648896-5427-4943-B682-16B5F2428DCC}" type="parTrans" cxnId="{7C9F6579-5C54-40AC-832A-721D38F0F25B}">
      <dgm:prSet/>
      <dgm:spPr/>
      <dgm:t>
        <a:bodyPr/>
        <a:lstStyle/>
        <a:p>
          <a:endParaRPr lang="en-US"/>
        </a:p>
      </dgm:t>
    </dgm:pt>
    <dgm:pt modelId="{B7796832-EDD9-40DD-B4C4-0908F9108764}" type="sibTrans" cxnId="{7C9F6579-5C54-40AC-832A-721D38F0F25B}">
      <dgm:prSet/>
      <dgm:spPr/>
      <dgm:t>
        <a:bodyPr/>
        <a:lstStyle/>
        <a:p>
          <a:endParaRPr lang="en-US"/>
        </a:p>
      </dgm:t>
    </dgm:pt>
    <dgm:pt modelId="{B4996430-F129-4F73-BE02-A04872991BBE}">
      <dgm:prSet phldrT="[Text]"/>
      <dgm:spPr/>
      <dgm:t>
        <a:bodyPr/>
        <a:lstStyle/>
        <a:p>
          <a:r>
            <a:rPr lang="en-US" dirty="0" smtClean="0"/>
            <a:t>2011</a:t>
          </a:r>
        </a:p>
        <a:p>
          <a:r>
            <a:rPr lang="en-US" dirty="0" smtClean="0"/>
            <a:t>(DIS)</a:t>
          </a:r>
          <a:endParaRPr lang="en-US" dirty="0"/>
        </a:p>
      </dgm:t>
    </dgm:pt>
    <dgm:pt modelId="{C0BA5005-30F2-4A45-B1E0-30EF5247A4D7}" type="parTrans" cxnId="{1C2D9892-5238-418E-956B-2BC538B376ED}">
      <dgm:prSet/>
      <dgm:spPr/>
      <dgm:t>
        <a:bodyPr/>
        <a:lstStyle/>
        <a:p>
          <a:endParaRPr lang="en-US"/>
        </a:p>
      </dgm:t>
    </dgm:pt>
    <dgm:pt modelId="{9DE9274C-A792-4994-B8F0-5CD1C4468F35}" type="sibTrans" cxnId="{1C2D9892-5238-418E-956B-2BC538B376ED}">
      <dgm:prSet/>
      <dgm:spPr/>
      <dgm:t>
        <a:bodyPr/>
        <a:lstStyle/>
        <a:p>
          <a:endParaRPr lang="en-US"/>
        </a:p>
      </dgm:t>
    </dgm:pt>
    <dgm:pt modelId="{3F2E940C-6C0B-4B6F-A52D-05F41512E9E0}">
      <dgm:prSet phldrT="[Text]"/>
      <dgm:spPr/>
      <dgm:t>
        <a:bodyPr/>
        <a:lstStyle/>
        <a:p>
          <a:r>
            <a:rPr lang="en-US" dirty="0" smtClean="0"/>
            <a:t>2012</a:t>
          </a:r>
        </a:p>
        <a:p>
          <a:r>
            <a:rPr lang="en-US" dirty="0" smtClean="0"/>
            <a:t>(COM)</a:t>
          </a:r>
          <a:endParaRPr lang="en-US" dirty="0"/>
        </a:p>
      </dgm:t>
    </dgm:pt>
    <dgm:pt modelId="{36175E61-56A4-48D3-8FE5-13673E99FE42}" type="parTrans" cxnId="{2E792B85-F143-40B7-9DFC-B023F94D2689}">
      <dgm:prSet/>
      <dgm:spPr/>
      <dgm:t>
        <a:bodyPr/>
        <a:lstStyle/>
        <a:p>
          <a:endParaRPr lang="en-US"/>
        </a:p>
      </dgm:t>
    </dgm:pt>
    <dgm:pt modelId="{DC07B5D1-1EAA-4BF4-A74F-0EE925DFFD68}" type="sibTrans" cxnId="{2E792B85-F143-40B7-9DFC-B023F94D2689}">
      <dgm:prSet/>
      <dgm:spPr/>
      <dgm:t>
        <a:bodyPr/>
        <a:lstStyle/>
        <a:p>
          <a:endParaRPr lang="en-US"/>
        </a:p>
      </dgm:t>
    </dgm:pt>
    <dgm:pt modelId="{846B3EF1-79FD-4650-8589-3D49018684C5}">
      <dgm:prSet phldrT="[Text]"/>
      <dgm:spPr/>
      <dgm:t>
        <a:bodyPr/>
        <a:lstStyle/>
        <a:p>
          <a:r>
            <a:rPr lang="en-US" dirty="0" smtClean="0"/>
            <a:t>2013</a:t>
          </a:r>
        </a:p>
        <a:p>
          <a:r>
            <a:rPr lang="en-US" dirty="0" smtClean="0"/>
            <a:t>(COM)</a:t>
          </a:r>
          <a:endParaRPr lang="en-US" dirty="0"/>
        </a:p>
      </dgm:t>
    </dgm:pt>
    <dgm:pt modelId="{B1444AD9-DCBD-414C-A9DC-39C111D8762B}" type="parTrans" cxnId="{AA6ED629-6D0A-4971-B9C2-014B912E9547}">
      <dgm:prSet/>
      <dgm:spPr/>
      <dgm:t>
        <a:bodyPr/>
        <a:lstStyle/>
        <a:p>
          <a:endParaRPr lang="en-US"/>
        </a:p>
      </dgm:t>
    </dgm:pt>
    <dgm:pt modelId="{16E5BCF5-BC0D-49BF-92FE-3FCFF6FCF5BF}" type="sibTrans" cxnId="{AA6ED629-6D0A-4971-B9C2-014B912E9547}">
      <dgm:prSet/>
      <dgm:spPr/>
      <dgm:t>
        <a:bodyPr/>
        <a:lstStyle/>
        <a:p>
          <a:endParaRPr lang="en-US"/>
        </a:p>
      </dgm:t>
    </dgm:pt>
    <dgm:pt modelId="{5428BBE6-25E2-4C45-BAF7-9AD13750A239}">
      <dgm:prSet phldrT="[Text]"/>
      <dgm:spPr/>
      <dgm:t>
        <a:bodyPr/>
        <a:lstStyle/>
        <a:p>
          <a:r>
            <a:rPr lang="en-US" dirty="0" smtClean="0"/>
            <a:t>2014</a:t>
          </a:r>
          <a:endParaRPr lang="en-US" dirty="0"/>
        </a:p>
      </dgm:t>
    </dgm:pt>
    <dgm:pt modelId="{CFBEA367-EAC4-4FC8-B14F-18D19B9742B3}" type="parTrans" cxnId="{A111A2B5-3956-4AA6-AD19-6C870CC27703}">
      <dgm:prSet/>
      <dgm:spPr/>
      <dgm:t>
        <a:bodyPr/>
        <a:lstStyle/>
        <a:p>
          <a:endParaRPr lang="en-US"/>
        </a:p>
      </dgm:t>
    </dgm:pt>
    <dgm:pt modelId="{37EE35A6-38AA-488F-8EB9-0CD00E330B4D}" type="sibTrans" cxnId="{A111A2B5-3956-4AA6-AD19-6C870CC27703}">
      <dgm:prSet/>
      <dgm:spPr/>
      <dgm:t>
        <a:bodyPr/>
        <a:lstStyle/>
        <a:p>
          <a:endParaRPr lang="en-US"/>
        </a:p>
      </dgm:t>
    </dgm:pt>
    <dgm:pt modelId="{09673EC1-697B-4780-9A10-47902DDF0FEC}">
      <dgm:prSet phldrT="[Text]"/>
      <dgm:spPr/>
      <dgm:t>
        <a:bodyPr/>
        <a:lstStyle/>
        <a:p>
          <a:r>
            <a:rPr lang="en-US" dirty="0" smtClean="0"/>
            <a:t>2015</a:t>
          </a:r>
          <a:endParaRPr lang="en-US" dirty="0"/>
        </a:p>
      </dgm:t>
    </dgm:pt>
    <dgm:pt modelId="{ED67D499-9215-433A-A9F6-C34F4A48E620}" type="parTrans" cxnId="{E9651EF4-4632-4F50-872F-FA454C9FF814}">
      <dgm:prSet/>
      <dgm:spPr/>
      <dgm:t>
        <a:bodyPr/>
        <a:lstStyle/>
        <a:p>
          <a:endParaRPr lang="en-US"/>
        </a:p>
      </dgm:t>
    </dgm:pt>
    <dgm:pt modelId="{C0EE0DD4-B58F-49E5-A29C-0EEC726F4D0A}" type="sibTrans" cxnId="{E9651EF4-4632-4F50-872F-FA454C9FF814}">
      <dgm:prSet/>
      <dgm:spPr/>
      <dgm:t>
        <a:bodyPr/>
        <a:lstStyle/>
        <a:p>
          <a:endParaRPr lang="en-US"/>
        </a:p>
      </dgm:t>
    </dgm:pt>
    <dgm:pt modelId="{697F2E72-0CFB-43A1-BED6-FCE58A382856}">
      <dgm:prSet phldrT="[Text]"/>
      <dgm:spPr/>
      <dgm:t>
        <a:bodyPr/>
        <a:lstStyle/>
        <a:p>
          <a:r>
            <a:rPr lang="en-US" dirty="0" smtClean="0"/>
            <a:t>2016</a:t>
          </a:r>
          <a:endParaRPr lang="en-US" dirty="0"/>
        </a:p>
      </dgm:t>
    </dgm:pt>
    <dgm:pt modelId="{7601D1E9-9D5B-4627-BD03-40D3B718FC56}" type="parTrans" cxnId="{20F5E7CD-AC4C-4C40-AF29-CE23FDFF63E3}">
      <dgm:prSet/>
      <dgm:spPr/>
      <dgm:t>
        <a:bodyPr/>
        <a:lstStyle/>
        <a:p>
          <a:endParaRPr lang="en-US"/>
        </a:p>
      </dgm:t>
    </dgm:pt>
    <dgm:pt modelId="{AF2B4ACE-0A9E-431D-AC8B-BAA6CF4FDEAE}" type="sibTrans" cxnId="{20F5E7CD-AC4C-4C40-AF29-CE23FDFF63E3}">
      <dgm:prSet/>
      <dgm:spPr/>
      <dgm:t>
        <a:bodyPr/>
        <a:lstStyle/>
        <a:p>
          <a:endParaRPr lang="en-US"/>
        </a:p>
      </dgm:t>
    </dgm:pt>
    <dgm:pt modelId="{E549629E-BDB8-4EAC-84DE-83D8166CFC01}">
      <dgm:prSet phldrT="[Text]"/>
      <dgm:spPr/>
      <dgm:t>
        <a:bodyPr/>
        <a:lstStyle/>
        <a:p>
          <a:r>
            <a:rPr lang="en-US" dirty="0" smtClean="0"/>
            <a:t>2017</a:t>
          </a:r>
          <a:endParaRPr lang="en-US" dirty="0"/>
        </a:p>
      </dgm:t>
    </dgm:pt>
    <dgm:pt modelId="{4E5F781D-255A-458A-823D-FC02D70B6836}" type="parTrans" cxnId="{EC170666-51F4-45FF-95CA-F0D6CABC9CC6}">
      <dgm:prSet/>
      <dgm:spPr/>
      <dgm:t>
        <a:bodyPr/>
        <a:lstStyle/>
        <a:p>
          <a:endParaRPr lang="en-US"/>
        </a:p>
      </dgm:t>
    </dgm:pt>
    <dgm:pt modelId="{17DAC2EA-5398-4966-9DF9-BCCACD93036E}" type="sibTrans" cxnId="{EC170666-51F4-45FF-95CA-F0D6CABC9CC6}">
      <dgm:prSet/>
      <dgm:spPr/>
      <dgm:t>
        <a:bodyPr/>
        <a:lstStyle/>
        <a:p>
          <a:endParaRPr lang="en-US"/>
        </a:p>
      </dgm:t>
    </dgm:pt>
    <dgm:pt modelId="{273574A1-587E-4CAF-B709-FEFDE0E92016}">
      <dgm:prSet phldrT="[Text]"/>
      <dgm:spPr/>
      <dgm:t>
        <a:bodyPr/>
        <a:lstStyle/>
        <a:p>
          <a:r>
            <a:rPr lang="en-US" dirty="0" smtClean="0"/>
            <a:t>2018</a:t>
          </a:r>
          <a:endParaRPr lang="en-US" dirty="0"/>
        </a:p>
      </dgm:t>
    </dgm:pt>
    <dgm:pt modelId="{7BD06F26-0617-4BF0-A9B1-7CC91EAAFFD1}" type="parTrans" cxnId="{7DF0DF1E-C2ED-434C-AB07-00D6EC7D2632}">
      <dgm:prSet/>
      <dgm:spPr/>
      <dgm:t>
        <a:bodyPr/>
        <a:lstStyle/>
        <a:p>
          <a:endParaRPr lang="en-US"/>
        </a:p>
      </dgm:t>
    </dgm:pt>
    <dgm:pt modelId="{52A2837A-5743-42EC-804F-E1309F1E25C7}" type="sibTrans" cxnId="{7DF0DF1E-C2ED-434C-AB07-00D6EC7D2632}">
      <dgm:prSet/>
      <dgm:spPr/>
      <dgm:t>
        <a:bodyPr/>
        <a:lstStyle/>
        <a:p>
          <a:endParaRPr lang="en-US"/>
        </a:p>
      </dgm:t>
    </dgm:pt>
    <dgm:pt modelId="{41A6943C-1321-4B57-99DC-20F63416D254}">
      <dgm:prSet phldrT="[Text]"/>
      <dgm:spPr/>
      <dgm:t>
        <a:bodyPr/>
        <a:lstStyle/>
        <a:p>
          <a:r>
            <a:rPr lang="en-US" dirty="0" smtClean="0"/>
            <a:t>2019</a:t>
          </a:r>
        </a:p>
        <a:p>
          <a:r>
            <a:rPr lang="en-US" dirty="0" smtClean="0"/>
            <a:t>(OPDP)</a:t>
          </a:r>
          <a:endParaRPr lang="en-US" dirty="0"/>
        </a:p>
      </dgm:t>
    </dgm:pt>
    <dgm:pt modelId="{15C6D0A5-04FD-4DF6-9A51-0AD1680C4348}" type="parTrans" cxnId="{56457699-531D-4867-A7D0-EFB4D0E7CDCA}">
      <dgm:prSet/>
      <dgm:spPr/>
      <dgm:t>
        <a:bodyPr/>
        <a:lstStyle/>
        <a:p>
          <a:endParaRPr lang="en-US"/>
        </a:p>
      </dgm:t>
    </dgm:pt>
    <dgm:pt modelId="{C7BB39FC-C628-42C8-AA8E-B993D4C55A71}" type="sibTrans" cxnId="{56457699-531D-4867-A7D0-EFB4D0E7CDCA}">
      <dgm:prSet/>
      <dgm:spPr/>
      <dgm:t>
        <a:bodyPr/>
        <a:lstStyle/>
        <a:p>
          <a:endParaRPr lang="en-US"/>
        </a:p>
      </dgm:t>
    </dgm:pt>
    <dgm:pt modelId="{A8365F54-F8DC-4ABA-A26A-D93CEED7E256}">
      <dgm:prSet phldrT="[Text]"/>
      <dgm:spPr/>
      <dgm:t>
        <a:bodyPr/>
        <a:lstStyle/>
        <a:p>
          <a:r>
            <a:rPr lang="en-US" dirty="0" smtClean="0"/>
            <a:t>2020</a:t>
          </a:r>
          <a:endParaRPr lang="en-US" dirty="0"/>
        </a:p>
      </dgm:t>
    </dgm:pt>
    <dgm:pt modelId="{184420B9-681F-4405-A5B4-B6F7FE25787F}" type="parTrans" cxnId="{D5AF53A7-0FDA-432D-B685-4E3CED22AA57}">
      <dgm:prSet/>
      <dgm:spPr/>
      <dgm:t>
        <a:bodyPr/>
        <a:lstStyle/>
        <a:p>
          <a:endParaRPr lang="en-US"/>
        </a:p>
      </dgm:t>
    </dgm:pt>
    <dgm:pt modelId="{1531217B-25A6-408A-B6C7-4EAA3628DBF4}" type="sibTrans" cxnId="{D5AF53A7-0FDA-432D-B685-4E3CED22AA57}">
      <dgm:prSet/>
      <dgm:spPr/>
      <dgm:t>
        <a:bodyPr/>
        <a:lstStyle/>
        <a:p>
          <a:endParaRPr lang="en-US"/>
        </a:p>
      </dgm:t>
    </dgm:pt>
    <dgm:pt modelId="{20FA654F-851A-4D0F-92EA-87707697979E}" type="pres">
      <dgm:prSet presAssocID="{E6E572DB-F059-4CCE-8520-8328ED3EF05B}" presName="Name0" presStyleCnt="0">
        <dgm:presLayoutVars>
          <dgm:dir/>
          <dgm:resizeHandles val="exact"/>
        </dgm:presLayoutVars>
      </dgm:prSet>
      <dgm:spPr/>
    </dgm:pt>
    <dgm:pt modelId="{2FAD6140-C88B-46C5-826F-105DFD426690}" type="pres">
      <dgm:prSet presAssocID="{E6E572DB-F059-4CCE-8520-8328ED3EF05B}" presName="arrow" presStyleLbl="bgShp" presStyleIdx="0" presStyleCnt="1"/>
      <dgm:spPr/>
    </dgm:pt>
    <dgm:pt modelId="{0FCFAF2B-9B00-42AB-B12D-9FBE2B077F99}" type="pres">
      <dgm:prSet presAssocID="{E6E572DB-F059-4CCE-8520-8328ED3EF05B}" presName="points" presStyleCnt="0"/>
      <dgm:spPr/>
    </dgm:pt>
    <dgm:pt modelId="{3A73CCE2-5248-4246-8D4D-F49447D8ACD9}" type="pres">
      <dgm:prSet presAssocID="{30211B0A-CA01-48EC-BFE8-4213CA72496B}" presName="compositeA" presStyleCnt="0"/>
      <dgm:spPr/>
    </dgm:pt>
    <dgm:pt modelId="{8F955102-4B84-49E6-B692-26C8432149C5}" type="pres">
      <dgm:prSet presAssocID="{30211B0A-CA01-48EC-BFE8-4213CA72496B}" presName="textA" presStyleLbl="revTx" presStyleIdx="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7FF3A9-6D91-4101-A090-FE8CCFAA6B8B}" type="pres">
      <dgm:prSet presAssocID="{30211B0A-CA01-48EC-BFE8-4213CA72496B}" presName="circleA" presStyleLbl="node1" presStyleIdx="0" presStyleCnt="13"/>
      <dgm:spPr>
        <a:solidFill>
          <a:srgbClr val="00B050"/>
        </a:solidFill>
      </dgm:spPr>
    </dgm:pt>
    <dgm:pt modelId="{78F3824E-EF84-4CD6-BBDC-9FF29F7B5F4D}" type="pres">
      <dgm:prSet presAssocID="{30211B0A-CA01-48EC-BFE8-4213CA72496B}" presName="spaceA" presStyleCnt="0"/>
      <dgm:spPr/>
    </dgm:pt>
    <dgm:pt modelId="{3A288623-9632-4C1E-BA4B-F530CEF83882}" type="pres">
      <dgm:prSet presAssocID="{6D61F2E9-61CE-423D-AE50-F11C811A84C7}" presName="space" presStyleCnt="0"/>
      <dgm:spPr/>
    </dgm:pt>
    <dgm:pt modelId="{54C621FD-14F7-46A0-8756-212FB8A4C21F}" type="pres">
      <dgm:prSet presAssocID="{0DEF063F-7591-4905-8D68-9C8CB4E8DE19}" presName="compositeB" presStyleCnt="0"/>
      <dgm:spPr/>
    </dgm:pt>
    <dgm:pt modelId="{C464FACC-038C-45E4-842F-19A564B81DE3}" type="pres">
      <dgm:prSet presAssocID="{0DEF063F-7591-4905-8D68-9C8CB4E8DE19}" presName="textB" presStyleLbl="revTx" presStyleIdx="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47E896-79E2-4825-BE7D-DDF7BE3D9231}" type="pres">
      <dgm:prSet presAssocID="{0DEF063F-7591-4905-8D68-9C8CB4E8DE19}" presName="circleB" presStyleLbl="node1" presStyleIdx="1" presStyleCnt="13"/>
      <dgm:spPr>
        <a:solidFill>
          <a:srgbClr val="00B050"/>
        </a:solidFill>
      </dgm:spPr>
    </dgm:pt>
    <dgm:pt modelId="{FB82F04A-21D9-4712-B243-C87015FE3C21}" type="pres">
      <dgm:prSet presAssocID="{0DEF063F-7591-4905-8D68-9C8CB4E8DE19}" presName="spaceB" presStyleCnt="0"/>
      <dgm:spPr/>
    </dgm:pt>
    <dgm:pt modelId="{91981905-292C-4AE4-BC37-FA5A0DF013C0}" type="pres">
      <dgm:prSet presAssocID="{D34CCDB2-C56C-456C-9491-A6F56C42A7E0}" presName="space" presStyleCnt="0"/>
      <dgm:spPr/>
    </dgm:pt>
    <dgm:pt modelId="{5E3855AD-5429-4EBE-8E29-153705EBA8C5}" type="pres">
      <dgm:prSet presAssocID="{B7C86820-EF8B-42D8-B6DB-BB9FD08458A7}" presName="compositeA" presStyleCnt="0"/>
      <dgm:spPr/>
    </dgm:pt>
    <dgm:pt modelId="{47D307A8-3445-46AF-91A6-D245C8B08204}" type="pres">
      <dgm:prSet presAssocID="{B7C86820-EF8B-42D8-B6DB-BB9FD08458A7}" presName="textA" presStyleLbl="revTx" presStyleIdx="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964B078-AEA1-4146-BEBF-9A4DC3B621FA}" type="pres">
      <dgm:prSet presAssocID="{B7C86820-EF8B-42D8-B6DB-BB9FD08458A7}" presName="circleA" presStyleLbl="node1" presStyleIdx="2" presStyleCnt="13"/>
      <dgm:spPr>
        <a:solidFill>
          <a:schemeClr val="bg1">
            <a:lumMod val="85000"/>
          </a:schemeClr>
        </a:solidFill>
      </dgm:spPr>
    </dgm:pt>
    <dgm:pt modelId="{983459F2-6DAE-456B-B5F1-87CF0648E8F5}" type="pres">
      <dgm:prSet presAssocID="{B7C86820-EF8B-42D8-B6DB-BB9FD08458A7}" presName="spaceA" presStyleCnt="0"/>
      <dgm:spPr/>
    </dgm:pt>
    <dgm:pt modelId="{89EC5CAC-5EC5-4B87-9B4A-B48B3B0409AF}" type="pres">
      <dgm:prSet presAssocID="{B7796832-EDD9-40DD-B4C4-0908F9108764}" presName="space" presStyleCnt="0"/>
      <dgm:spPr/>
    </dgm:pt>
    <dgm:pt modelId="{3666975C-28D7-49F9-B155-1DA7673BD890}" type="pres">
      <dgm:prSet presAssocID="{B4996430-F129-4F73-BE02-A04872991BBE}" presName="compositeB" presStyleCnt="0"/>
      <dgm:spPr/>
    </dgm:pt>
    <dgm:pt modelId="{244AEAE8-2494-45A4-AE87-AB4ED9E6B981}" type="pres">
      <dgm:prSet presAssocID="{B4996430-F129-4F73-BE02-A04872991BBE}" presName="textB" presStyleLbl="revTx" presStyleIdx="3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88B47F-EE32-4655-A8F3-1369C25412A6}" type="pres">
      <dgm:prSet presAssocID="{B4996430-F129-4F73-BE02-A04872991BBE}" presName="circleB" presStyleLbl="node1" presStyleIdx="3" presStyleCnt="13"/>
      <dgm:spPr>
        <a:solidFill>
          <a:srgbClr val="00B050"/>
        </a:solidFill>
      </dgm:spPr>
    </dgm:pt>
    <dgm:pt modelId="{AB9F1D68-0EEF-4AAA-9B44-21E48CD3E04B}" type="pres">
      <dgm:prSet presAssocID="{B4996430-F129-4F73-BE02-A04872991BBE}" presName="spaceB" presStyleCnt="0"/>
      <dgm:spPr/>
    </dgm:pt>
    <dgm:pt modelId="{1FA31949-0BB3-4BD0-9586-7A4EAF3487E0}" type="pres">
      <dgm:prSet presAssocID="{9DE9274C-A792-4994-B8F0-5CD1C4468F35}" presName="space" presStyleCnt="0"/>
      <dgm:spPr/>
    </dgm:pt>
    <dgm:pt modelId="{9E103A7F-D4AE-4880-9DC9-0BADE1F363E7}" type="pres">
      <dgm:prSet presAssocID="{3F2E940C-6C0B-4B6F-A52D-05F41512E9E0}" presName="compositeA" presStyleCnt="0"/>
      <dgm:spPr/>
    </dgm:pt>
    <dgm:pt modelId="{61514730-8DCC-48BA-9C68-028AA2D787BE}" type="pres">
      <dgm:prSet presAssocID="{3F2E940C-6C0B-4B6F-A52D-05F41512E9E0}" presName="textA" presStyleLbl="revTx" presStyleIdx="4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2341F-5366-4D00-A10E-50F1274F54F5}" type="pres">
      <dgm:prSet presAssocID="{3F2E940C-6C0B-4B6F-A52D-05F41512E9E0}" presName="circleA" presStyleLbl="node1" presStyleIdx="4" presStyleCnt="13"/>
      <dgm:spPr>
        <a:solidFill>
          <a:srgbClr val="00B050"/>
        </a:solidFill>
      </dgm:spPr>
    </dgm:pt>
    <dgm:pt modelId="{E610967D-2628-4401-8445-6932DFD0BA74}" type="pres">
      <dgm:prSet presAssocID="{3F2E940C-6C0B-4B6F-A52D-05F41512E9E0}" presName="spaceA" presStyleCnt="0"/>
      <dgm:spPr/>
    </dgm:pt>
    <dgm:pt modelId="{487F04D2-212A-4148-ACF0-C20907671D77}" type="pres">
      <dgm:prSet presAssocID="{DC07B5D1-1EAA-4BF4-A74F-0EE925DFFD68}" presName="space" presStyleCnt="0"/>
      <dgm:spPr/>
    </dgm:pt>
    <dgm:pt modelId="{9DBA77E1-4D1B-430B-A9C8-BA85C9F38CA8}" type="pres">
      <dgm:prSet presAssocID="{846B3EF1-79FD-4650-8589-3D49018684C5}" presName="compositeB" presStyleCnt="0"/>
      <dgm:spPr/>
    </dgm:pt>
    <dgm:pt modelId="{6B38537A-86EB-4824-BC1B-118FDF631175}" type="pres">
      <dgm:prSet presAssocID="{846B3EF1-79FD-4650-8589-3D49018684C5}" presName="textB" presStyleLbl="revTx" presStyleIdx="5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051292-0F8B-4052-829D-430BE7F420F6}" type="pres">
      <dgm:prSet presAssocID="{846B3EF1-79FD-4650-8589-3D49018684C5}" presName="circleB" presStyleLbl="node1" presStyleIdx="5" presStyleCnt="13"/>
      <dgm:spPr>
        <a:solidFill>
          <a:srgbClr val="00B050"/>
        </a:solidFill>
      </dgm:spPr>
    </dgm:pt>
    <dgm:pt modelId="{D9969760-9274-45E3-835A-77165095DF6D}" type="pres">
      <dgm:prSet presAssocID="{846B3EF1-79FD-4650-8589-3D49018684C5}" presName="spaceB" presStyleCnt="0"/>
      <dgm:spPr/>
    </dgm:pt>
    <dgm:pt modelId="{B3A72EF9-EA38-489D-AA8E-D86457049AF0}" type="pres">
      <dgm:prSet presAssocID="{16E5BCF5-BC0D-49BF-92FE-3FCFF6FCF5BF}" presName="space" presStyleCnt="0"/>
      <dgm:spPr/>
    </dgm:pt>
    <dgm:pt modelId="{A2B79142-0DF8-4B8D-AF5E-C567BC8CC5A5}" type="pres">
      <dgm:prSet presAssocID="{5428BBE6-25E2-4C45-BAF7-9AD13750A239}" presName="compositeA" presStyleCnt="0"/>
      <dgm:spPr/>
    </dgm:pt>
    <dgm:pt modelId="{DA28DF86-C5B5-4DE9-96B2-ED3B26EB8419}" type="pres">
      <dgm:prSet presAssocID="{5428BBE6-25E2-4C45-BAF7-9AD13750A239}" presName="textA" presStyleLbl="revTx" presStyleIdx="6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8D9495-2DC2-4E2B-8B40-17E5DD83356E}" type="pres">
      <dgm:prSet presAssocID="{5428BBE6-25E2-4C45-BAF7-9AD13750A239}" presName="circleA" presStyleLbl="node1" presStyleIdx="6" presStyleCnt="13"/>
      <dgm:spPr>
        <a:solidFill>
          <a:schemeClr val="bg1">
            <a:lumMod val="85000"/>
          </a:schemeClr>
        </a:solidFill>
      </dgm:spPr>
    </dgm:pt>
    <dgm:pt modelId="{C79EDE9E-D495-40B5-8252-405D74A3AD39}" type="pres">
      <dgm:prSet presAssocID="{5428BBE6-25E2-4C45-BAF7-9AD13750A239}" presName="spaceA" presStyleCnt="0"/>
      <dgm:spPr/>
    </dgm:pt>
    <dgm:pt modelId="{61072995-9188-4810-9648-28CDEA9F22AE}" type="pres">
      <dgm:prSet presAssocID="{37EE35A6-38AA-488F-8EB9-0CD00E330B4D}" presName="space" presStyleCnt="0"/>
      <dgm:spPr/>
    </dgm:pt>
    <dgm:pt modelId="{CC972F65-4B1B-4B1D-B5AC-AA27FA7A937A}" type="pres">
      <dgm:prSet presAssocID="{09673EC1-697B-4780-9A10-47902DDF0FEC}" presName="compositeB" presStyleCnt="0"/>
      <dgm:spPr/>
    </dgm:pt>
    <dgm:pt modelId="{97A695AD-38B6-46CB-95AC-DEDFCF80CA59}" type="pres">
      <dgm:prSet presAssocID="{09673EC1-697B-4780-9A10-47902DDF0FEC}" presName="textB" presStyleLbl="revTx" presStyleIdx="7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64CCD6-0671-4914-B0D7-EAC03E942D81}" type="pres">
      <dgm:prSet presAssocID="{09673EC1-697B-4780-9A10-47902DDF0FEC}" presName="circleB" presStyleLbl="node1" presStyleIdx="7" presStyleCnt="13"/>
      <dgm:spPr>
        <a:solidFill>
          <a:schemeClr val="bg1">
            <a:lumMod val="85000"/>
          </a:schemeClr>
        </a:solidFill>
      </dgm:spPr>
    </dgm:pt>
    <dgm:pt modelId="{87D11628-DC79-4E2B-89EE-088DE44B5E24}" type="pres">
      <dgm:prSet presAssocID="{09673EC1-697B-4780-9A10-47902DDF0FEC}" presName="spaceB" presStyleCnt="0"/>
      <dgm:spPr/>
    </dgm:pt>
    <dgm:pt modelId="{E64F6A69-F4FD-4144-852D-33E5C3527173}" type="pres">
      <dgm:prSet presAssocID="{C0EE0DD4-B58F-49E5-A29C-0EEC726F4D0A}" presName="space" presStyleCnt="0"/>
      <dgm:spPr/>
    </dgm:pt>
    <dgm:pt modelId="{AB63D343-AE40-4C63-B48F-81D1525CD00E}" type="pres">
      <dgm:prSet presAssocID="{697F2E72-0CFB-43A1-BED6-FCE58A382856}" presName="compositeA" presStyleCnt="0"/>
      <dgm:spPr/>
    </dgm:pt>
    <dgm:pt modelId="{E0542D1C-CFC0-450A-AA13-EEB2204CB3C5}" type="pres">
      <dgm:prSet presAssocID="{697F2E72-0CFB-43A1-BED6-FCE58A382856}" presName="textA" presStyleLbl="revTx" presStyleIdx="8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AC0A4D-19C8-4114-8975-912DDD9616F9}" type="pres">
      <dgm:prSet presAssocID="{697F2E72-0CFB-43A1-BED6-FCE58A382856}" presName="circleA" presStyleLbl="node1" presStyleIdx="8" presStyleCnt="13"/>
      <dgm:spPr>
        <a:solidFill>
          <a:schemeClr val="bg1">
            <a:lumMod val="85000"/>
          </a:schemeClr>
        </a:solidFill>
      </dgm:spPr>
    </dgm:pt>
    <dgm:pt modelId="{7DC80512-756A-4C41-8D3F-F568383E11FF}" type="pres">
      <dgm:prSet presAssocID="{697F2E72-0CFB-43A1-BED6-FCE58A382856}" presName="spaceA" presStyleCnt="0"/>
      <dgm:spPr/>
    </dgm:pt>
    <dgm:pt modelId="{AF3CDC9E-4B7D-4564-A4CE-4E1A2268B1E2}" type="pres">
      <dgm:prSet presAssocID="{AF2B4ACE-0A9E-431D-AC8B-BAA6CF4FDEAE}" presName="space" presStyleCnt="0"/>
      <dgm:spPr/>
    </dgm:pt>
    <dgm:pt modelId="{F0177FB7-623E-4729-B0F5-63625F38B2FD}" type="pres">
      <dgm:prSet presAssocID="{E549629E-BDB8-4EAC-84DE-83D8166CFC01}" presName="compositeB" presStyleCnt="0"/>
      <dgm:spPr/>
    </dgm:pt>
    <dgm:pt modelId="{F9F81B92-AFF6-4234-9A69-FC93914C7B23}" type="pres">
      <dgm:prSet presAssocID="{E549629E-BDB8-4EAC-84DE-83D8166CFC01}" presName="textB" presStyleLbl="revTx" presStyleIdx="9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56CAA6-3C34-491C-94B3-4FC5F1500702}" type="pres">
      <dgm:prSet presAssocID="{E549629E-BDB8-4EAC-84DE-83D8166CFC01}" presName="circleB" presStyleLbl="node1" presStyleIdx="9" presStyleCnt="13"/>
      <dgm:spPr>
        <a:solidFill>
          <a:schemeClr val="bg1">
            <a:lumMod val="85000"/>
          </a:schemeClr>
        </a:solidFill>
      </dgm:spPr>
    </dgm:pt>
    <dgm:pt modelId="{014021DF-EE5B-4786-95E7-C7E4A2221DB0}" type="pres">
      <dgm:prSet presAssocID="{E549629E-BDB8-4EAC-84DE-83D8166CFC01}" presName="spaceB" presStyleCnt="0"/>
      <dgm:spPr/>
    </dgm:pt>
    <dgm:pt modelId="{D5CA5CC5-95B5-4394-9CD1-8770474632C6}" type="pres">
      <dgm:prSet presAssocID="{17DAC2EA-5398-4966-9DF9-BCCACD93036E}" presName="space" presStyleCnt="0"/>
      <dgm:spPr/>
    </dgm:pt>
    <dgm:pt modelId="{FFD30CA2-E35E-4742-BDC8-AFD91C5810DF}" type="pres">
      <dgm:prSet presAssocID="{273574A1-587E-4CAF-B709-FEFDE0E92016}" presName="compositeA" presStyleCnt="0"/>
      <dgm:spPr/>
    </dgm:pt>
    <dgm:pt modelId="{FB9EE731-E74F-4F00-8ECE-466C29CBE1CD}" type="pres">
      <dgm:prSet presAssocID="{273574A1-587E-4CAF-B709-FEFDE0E92016}" presName="textA" presStyleLbl="revTx" presStyleIdx="10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4DF84E-F31B-4892-9808-3512A986727B}" type="pres">
      <dgm:prSet presAssocID="{273574A1-587E-4CAF-B709-FEFDE0E92016}" presName="circleA" presStyleLbl="node1" presStyleIdx="10" presStyleCnt="13"/>
      <dgm:spPr>
        <a:solidFill>
          <a:schemeClr val="bg1">
            <a:lumMod val="85000"/>
          </a:schemeClr>
        </a:solidFill>
      </dgm:spPr>
    </dgm:pt>
    <dgm:pt modelId="{241351BE-9FEC-486C-BB50-75C75BD4F45D}" type="pres">
      <dgm:prSet presAssocID="{273574A1-587E-4CAF-B709-FEFDE0E92016}" presName="spaceA" presStyleCnt="0"/>
      <dgm:spPr/>
    </dgm:pt>
    <dgm:pt modelId="{4F97E218-A336-4FA0-9AF4-BFE670795D5F}" type="pres">
      <dgm:prSet presAssocID="{52A2837A-5743-42EC-804F-E1309F1E25C7}" presName="space" presStyleCnt="0"/>
      <dgm:spPr/>
    </dgm:pt>
    <dgm:pt modelId="{09D21DB5-4371-4BF0-B898-2F3E0AC7E00F}" type="pres">
      <dgm:prSet presAssocID="{41A6943C-1321-4B57-99DC-20F63416D254}" presName="compositeB" presStyleCnt="0"/>
      <dgm:spPr/>
    </dgm:pt>
    <dgm:pt modelId="{C7E8BEA8-D0F2-4A9B-BC82-B084A2036CB4}" type="pres">
      <dgm:prSet presAssocID="{41A6943C-1321-4B57-99DC-20F63416D254}" presName="textB" presStyleLbl="revTx" presStyleIdx="11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0C3CE7-EA43-4C89-9938-3E9D99A1F6B6}" type="pres">
      <dgm:prSet presAssocID="{41A6943C-1321-4B57-99DC-20F63416D254}" presName="circleB" presStyleLbl="node1" presStyleIdx="11" presStyleCnt="13"/>
      <dgm:spPr>
        <a:solidFill>
          <a:srgbClr val="00B050"/>
        </a:solidFill>
      </dgm:spPr>
    </dgm:pt>
    <dgm:pt modelId="{94D9CA9B-6486-4451-A927-C06A8FA6D8F7}" type="pres">
      <dgm:prSet presAssocID="{41A6943C-1321-4B57-99DC-20F63416D254}" presName="spaceB" presStyleCnt="0"/>
      <dgm:spPr/>
    </dgm:pt>
    <dgm:pt modelId="{93BDC1ED-F481-410E-8028-82E8F309F4B8}" type="pres">
      <dgm:prSet presAssocID="{C7BB39FC-C628-42C8-AA8E-B993D4C55A71}" presName="space" presStyleCnt="0"/>
      <dgm:spPr/>
    </dgm:pt>
    <dgm:pt modelId="{FAF8D060-BF5D-4CF5-A2E7-34A5AC875FDA}" type="pres">
      <dgm:prSet presAssocID="{A8365F54-F8DC-4ABA-A26A-D93CEED7E256}" presName="compositeA" presStyleCnt="0"/>
      <dgm:spPr/>
    </dgm:pt>
    <dgm:pt modelId="{DE20E11C-2C5D-4B1B-A4DA-1CD8B58BB824}" type="pres">
      <dgm:prSet presAssocID="{A8365F54-F8DC-4ABA-A26A-D93CEED7E256}" presName="textA" presStyleLbl="revTx" presStyleIdx="12" presStyleCnt="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34ACF7-AFBB-41B8-8110-7A0F0D29B5C4}" type="pres">
      <dgm:prSet presAssocID="{A8365F54-F8DC-4ABA-A26A-D93CEED7E256}" presName="circleA" presStyleLbl="node1" presStyleIdx="12" presStyleCnt="13"/>
      <dgm:spPr/>
    </dgm:pt>
    <dgm:pt modelId="{2089F5AE-BE10-4BA0-B5EB-6D126D827234}" type="pres">
      <dgm:prSet presAssocID="{A8365F54-F8DC-4ABA-A26A-D93CEED7E256}" presName="spaceA" presStyleCnt="0"/>
      <dgm:spPr/>
    </dgm:pt>
  </dgm:ptLst>
  <dgm:cxnLst>
    <dgm:cxn modelId="{7C9F6579-5C54-40AC-832A-721D38F0F25B}" srcId="{E6E572DB-F059-4CCE-8520-8328ED3EF05B}" destId="{B7C86820-EF8B-42D8-B6DB-BB9FD08458A7}" srcOrd="2" destOrd="0" parTransId="{AB648896-5427-4943-B682-16B5F2428DCC}" sibTransId="{B7796832-EDD9-40DD-B4C4-0908F9108764}"/>
    <dgm:cxn modelId="{C5DB1D1F-BE10-43D7-8797-1915D0189EA2}" type="presOf" srcId="{5428BBE6-25E2-4C45-BAF7-9AD13750A239}" destId="{DA28DF86-C5B5-4DE9-96B2-ED3B26EB8419}" srcOrd="0" destOrd="0" presId="urn:microsoft.com/office/officeart/2005/8/layout/hProcess11"/>
    <dgm:cxn modelId="{4355821A-E936-4CE2-B98B-F214F83647F8}" type="presOf" srcId="{0DEF063F-7591-4905-8D68-9C8CB4E8DE19}" destId="{C464FACC-038C-45E4-842F-19A564B81DE3}" srcOrd="0" destOrd="0" presId="urn:microsoft.com/office/officeart/2005/8/layout/hProcess11"/>
    <dgm:cxn modelId="{44DAA09B-9BD0-454B-A218-68652D5EE2D6}" type="presOf" srcId="{A8365F54-F8DC-4ABA-A26A-D93CEED7E256}" destId="{DE20E11C-2C5D-4B1B-A4DA-1CD8B58BB824}" srcOrd="0" destOrd="0" presId="urn:microsoft.com/office/officeart/2005/8/layout/hProcess11"/>
    <dgm:cxn modelId="{7C8B6066-FE85-4B9C-B0CB-BAB32A07C829}" type="presOf" srcId="{30211B0A-CA01-48EC-BFE8-4213CA72496B}" destId="{8F955102-4B84-49E6-B692-26C8432149C5}" srcOrd="0" destOrd="0" presId="urn:microsoft.com/office/officeart/2005/8/layout/hProcess11"/>
    <dgm:cxn modelId="{2DC2948F-4C96-4576-971B-1210044E22C3}" type="presOf" srcId="{B4996430-F129-4F73-BE02-A04872991BBE}" destId="{244AEAE8-2494-45A4-AE87-AB4ED9E6B981}" srcOrd="0" destOrd="0" presId="urn:microsoft.com/office/officeart/2005/8/layout/hProcess11"/>
    <dgm:cxn modelId="{37779B04-BE2D-425A-8F3F-1CEDE94B9872}" type="presOf" srcId="{3F2E940C-6C0B-4B6F-A52D-05F41512E9E0}" destId="{61514730-8DCC-48BA-9C68-028AA2D787BE}" srcOrd="0" destOrd="0" presId="urn:microsoft.com/office/officeart/2005/8/layout/hProcess11"/>
    <dgm:cxn modelId="{48FBF898-296F-4611-ADE9-92EF56C1886E}" type="presOf" srcId="{B7C86820-EF8B-42D8-B6DB-BB9FD08458A7}" destId="{47D307A8-3445-46AF-91A6-D245C8B08204}" srcOrd="0" destOrd="0" presId="urn:microsoft.com/office/officeart/2005/8/layout/hProcess11"/>
    <dgm:cxn modelId="{32BCF80D-195C-4BDB-B6F1-4478111AC80F}" srcId="{E6E572DB-F059-4CCE-8520-8328ED3EF05B}" destId="{0DEF063F-7591-4905-8D68-9C8CB4E8DE19}" srcOrd="1" destOrd="0" parTransId="{FEE77BF4-CBC7-4B75-8A6A-336B439A07D2}" sibTransId="{D34CCDB2-C56C-456C-9491-A6F56C42A7E0}"/>
    <dgm:cxn modelId="{1C2D9892-5238-418E-956B-2BC538B376ED}" srcId="{E6E572DB-F059-4CCE-8520-8328ED3EF05B}" destId="{B4996430-F129-4F73-BE02-A04872991BBE}" srcOrd="3" destOrd="0" parTransId="{C0BA5005-30F2-4A45-B1E0-30EF5247A4D7}" sibTransId="{9DE9274C-A792-4994-B8F0-5CD1C4468F35}"/>
    <dgm:cxn modelId="{5F0F7439-284B-4573-B0EB-11E27CA78AE8}" type="presOf" srcId="{41A6943C-1321-4B57-99DC-20F63416D254}" destId="{C7E8BEA8-D0F2-4A9B-BC82-B084A2036CB4}" srcOrd="0" destOrd="0" presId="urn:microsoft.com/office/officeart/2005/8/layout/hProcess11"/>
    <dgm:cxn modelId="{3E842E51-E86E-4258-9E81-9A6F2291C3CF}" type="presOf" srcId="{E549629E-BDB8-4EAC-84DE-83D8166CFC01}" destId="{F9F81B92-AFF6-4234-9A69-FC93914C7B23}" srcOrd="0" destOrd="0" presId="urn:microsoft.com/office/officeart/2005/8/layout/hProcess11"/>
    <dgm:cxn modelId="{EC170666-51F4-45FF-95CA-F0D6CABC9CC6}" srcId="{E6E572DB-F059-4CCE-8520-8328ED3EF05B}" destId="{E549629E-BDB8-4EAC-84DE-83D8166CFC01}" srcOrd="9" destOrd="0" parTransId="{4E5F781D-255A-458A-823D-FC02D70B6836}" sibTransId="{17DAC2EA-5398-4966-9DF9-BCCACD93036E}"/>
    <dgm:cxn modelId="{3ABDE357-D82F-4352-83C3-A4E5226BB1CC}" type="presOf" srcId="{846B3EF1-79FD-4650-8589-3D49018684C5}" destId="{6B38537A-86EB-4824-BC1B-118FDF631175}" srcOrd="0" destOrd="0" presId="urn:microsoft.com/office/officeart/2005/8/layout/hProcess11"/>
    <dgm:cxn modelId="{56457699-531D-4867-A7D0-EFB4D0E7CDCA}" srcId="{E6E572DB-F059-4CCE-8520-8328ED3EF05B}" destId="{41A6943C-1321-4B57-99DC-20F63416D254}" srcOrd="11" destOrd="0" parTransId="{15C6D0A5-04FD-4DF6-9A51-0AD1680C4348}" sibTransId="{C7BB39FC-C628-42C8-AA8E-B993D4C55A71}"/>
    <dgm:cxn modelId="{F6A6F406-375B-47C9-99B3-4994A7F28F61}" type="presOf" srcId="{09673EC1-697B-4780-9A10-47902DDF0FEC}" destId="{97A695AD-38B6-46CB-95AC-DEDFCF80CA59}" srcOrd="0" destOrd="0" presId="urn:microsoft.com/office/officeart/2005/8/layout/hProcess11"/>
    <dgm:cxn modelId="{77949810-5EC5-4193-A939-0684B4744614}" srcId="{E6E572DB-F059-4CCE-8520-8328ED3EF05B}" destId="{30211B0A-CA01-48EC-BFE8-4213CA72496B}" srcOrd="0" destOrd="0" parTransId="{5BEAF4B8-14F9-4251-A4EA-7DB864B514A5}" sibTransId="{6D61F2E9-61CE-423D-AE50-F11C811A84C7}"/>
    <dgm:cxn modelId="{AA6ED629-6D0A-4971-B9C2-014B912E9547}" srcId="{E6E572DB-F059-4CCE-8520-8328ED3EF05B}" destId="{846B3EF1-79FD-4650-8589-3D49018684C5}" srcOrd="5" destOrd="0" parTransId="{B1444AD9-DCBD-414C-A9DC-39C111D8762B}" sibTransId="{16E5BCF5-BC0D-49BF-92FE-3FCFF6FCF5BF}"/>
    <dgm:cxn modelId="{A111A2B5-3956-4AA6-AD19-6C870CC27703}" srcId="{E6E572DB-F059-4CCE-8520-8328ED3EF05B}" destId="{5428BBE6-25E2-4C45-BAF7-9AD13750A239}" srcOrd="6" destOrd="0" parTransId="{CFBEA367-EAC4-4FC8-B14F-18D19B9742B3}" sibTransId="{37EE35A6-38AA-488F-8EB9-0CD00E330B4D}"/>
    <dgm:cxn modelId="{D5AF53A7-0FDA-432D-B685-4E3CED22AA57}" srcId="{E6E572DB-F059-4CCE-8520-8328ED3EF05B}" destId="{A8365F54-F8DC-4ABA-A26A-D93CEED7E256}" srcOrd="12" destOrd="0" parTransId="{184420B9-681F-4405-A5B4-B6F7FE25787F}" sibTransId="{1531217B-25A6-408A-B6C7-4EAA3628DBF4}"/>
    <dgm:cxn modelId="{CBEF3D84-91C4-4C55-9030-BCC8B193A499}" type="presOf" srcId="{697F2E72-0CFB-43A1-BED6-FCE58A382856}" destId="{E0542D1C-CFC0-450A-AA13-EEB2204CB3C5}" srcOrd="0" destOrd="0" presId="urn:microsoft.com/office/officeart/2005/8/layout/hProcess11"/>
    <dgm:cxn modelId="{20F5E7CD-AC4C-4C40-AF29-CE23FDFF63E3}" srcId="{E6E572DB-F059-4CCE-8520-8328ED3EF05B}" destId="{697F2E72-0CFB-43A1-BED6-FCE58A382856}" srcOrd="8" destOrd="0" parTransId="{7601D1E9-9D5B-4627-BD03-40D3B718FC56}" sibTransId="{AF2B4ACE-0A9E-431D-AC8B-BAA6CF4FDEAE}"/>
    <dgm:cxn modelId="{2E792B85-F143-40B7-9DFC-B023F94D2689}" srcId="{E6E572DB-F059-4CCE-8520-8328ED3EF05B}" destId="{3F2E940C-6C0B-4B6F-A52D-05F41512E9E0}" srcOrd="4" destOrd="0" parTransId="{36175E61-56A4-48D3-8FE5-13673E99FE42}" sibTransId="{DC07B5D1-1EAA-4BF4-A74F-0EE925DFFD68}"/>
    <dgm:cxn modelId="{7DF0DF1E-C2ED-434C-AB07-00D6EC7D2632}" srcId="{E6E572DB-F059-4CCE-8520-8328ED3EF05B}" destId="{273574A1-587E-4CAF-B709-FEFDE0E92016}" srcOrd="10" destOrd="0" parTransId="{7BD06F26-0617-4BF0-A9B1-7CC91EAAFFD1}" sibTransId="{52A2837A-5743-42EC-804F-E1309F1E25C7}"/>
    <dgm:cxn modelId="{582EBD0E-31BD-4D19-9984-0113BCE0BC83}" type="presOf" srcId="{E6E572DB-F059-4CCE-8520-8328ED3EF05B}" destId="{20FA654F-851A-4D0F-92EA-87707697979E}" srcOrd="0" destOrd="0" presId="urn:microsoft.com/office/officeart/2005/8/layout/hProcess11"/>
    <dgm:cxn modelId="{E9651EF4-4632-4F50-872F-FA454C9FF814}" srcId="{E6E572DB-F059-4CCE-8520-8328ED3EF05B}" destId="{09673EC1-697B-4780-9A10-47902DDF0FEC}" srcOrd="7" destOrd="0" parTransId="{ED67D499-9215-433A-A9F6-C34F4A48E620}" sibTransId="{C0EE0DD4-B58F-49E5-A29C-0EEC726F4D0A}"/>
    <dgm:cxn modelId="{02E23461-72CB-4687-B081-C6BD145B6E61}" type="presOf" srcId="{273574A1-587E-4CAF-B709-FEFDE0E92016}" destId="{FB9EE731-E74F-4F00-8ECE-466C29CBE1CD}" srcOrd="0" destOrd="0" presId="urn:microsoft.com/office/officeart/2005/8/layout/hProcess11"/>
    <dgm:cxn modelId="{7D64FF0B-2348-4B0F-8CB5-90353F494A96}" type="presParOf" srcId="{20FA654F-851A-4D0F-92EA-87707697979E}" destId="{2FAD6140-C88B-46C5-826F-105DFD426690}" srcOrd="0" destOrd="0" presId="urn:microsoft.com/office/officeart/2005/8/layout/hProcess11"/>
    <dgm:cxn modelId="{0A110E8F-7C31-401A-949D-2EC6E235CB0A}" type="presParOf" srcId="{20FA654F-851A-4D0F-92EA-87707697979E}" destId="{0FCFAF2B-9B00-42AB-B12D-9FBE2B077F99}" srcOrd="1" destOrd="0" presId="urn:microsoft.com/office/officeart/2005/8/layout/hProcess11"/>
    <dgm:cxn modelId="{261A1ED4-9EB8-4CEE-8D5D-6E43ACA9EBE9}" type="presParOf" srcId="{0FCFAF2B-9B00-42AB-B12D-9FBE2B077F99}" destId="{3A73CCE2-5248-4246-8D4D-F49447D8ACD9}" srcOrd="0" destOrd="0" presId="urn:microsoft.com/office/officeart/2005/8/layout/hProcess11"/>
    <dgm:cxn modelId="{FFFA50D9-EAED-4AF2-BD9B-F87F53BFC1BB}" type="presParOf" srcId="{3A73CCE2-5248-4246-8D4D-F49447D8ACD9}" destId="{8F955102-4B84-49E6-B692-26C8432149C5}" srcOrd="0" destOrd="0" presId="urn:microsoft.com/office/officeart/2005/8/layout/hProcess11"/>
    <dgm:cxn modelId="{E15ED4D9-0B91-461C-83D9-567C8CB3248B}" type="presParOf" srcId="{3A73CCE2-5248-4246-8D4D-F49447D8ACD9}" destId="{727FF3A9-6D91-4101-A090-FE8CCFAA6B8B}" srcOrd="1" destOrd="0" presId="urn:microsoft.com/office/officeart/2005/8/layout/hProcess11"/>
    <dgm:cxn modelId="{5ABD73F5-167C-40B9-9955-F973BBF71104}" type="presParOf" srcId="{3A73CCE2-5248-4246-8D4D-F49447D8ACD9}" destId="{78F3824E-EF84-4CD6-BBDC-9FF29F7B5F4D}" srcOrd="2" destOrd="0" presId="urn:microsoft.com/office/officeart/2005/8/layout/hProcess11"/>
    <dgm:cxn modelId="{EA7BF6B9-FEC4-4A46-93A9-E6A0F92FBDEA}" type="presParOf" srcId="{0FCFAF2B-9B00-42AB-B12D-9FBE2B077F99}" destId="{3A288623-9632-4C1E-BA4B-F530CEF83882}" srcOrd="1" destOrd="0" presId="urn:microsoft.com/office/officeart/2005/8/layout/hProcess11"/>
    <dgm:cxn modelId="{96B95090-8D37-4599-BD63-F6E2F42C0026}" type="presParOf" srcId="{0FCFAF2B-9B00-42AB-B12D-9FBE2B077F99}" destId="{54C621FD-14F7-46A0-8756-212FB8A4C21F}" srcOrd="2" destOrd="0" presId="urn:microsoft.com/office/officeart/2005/8/layout/hProcess11"/>
    <dgm:cxn modelId="{5C19EB6F-3203-4406-AB29-53F3EAB1F559}" type="presParOf" srcId="{54C621FD-14F7-46A0-8756-212FB8A4C21F}" destId="{C464FACC-038C-45E4-842F-19A564B81DE3}" srcOrd="0" destOrd="0" presId="urn:microsoft.com/office/officeart/2005/8/layout/hProcess11"/>
    <dgm:cxn modelId="{90E09CFD-CDF1-4705-B66D-B9AE367AC749}" type="presParOf" srcId="{54C621FD-14F7-46A0-8756-212FB8A4C21F}" destId="{5A47E896-79E2-4825-BE7D-DDF7BE3D9231}" srcOrd="1" destOrd="0" presId="urn:microsoft.com/office/officeart/2005/8/layout/hProcess11"/>
    <dgm:cxn modelId="{4078F370-5853-40C4-901A-9AE8DD827812}" type="presParOf" srcId="{54C621FD-14F7-46A0-8756-212FB8A4C21F}" destId="{FB82F04A-21D9-4712-B243-C87015FE3C21}" srcOrd="2" destOrd="0" presId="urn:microsoft.com/office/officeart/2005/8/layout/hProcess11"/>
    <dgm:cxn modelId="{8ABA443D-D40E-41B5-8CD5-927DEDDD9374}" type="presParOf" srcId="{0FCFAF2B-9B00-42AB-B12D-9FBE2B077F99}" destId="{91981905-292C-4AE4-BC37-FA5A0DF013C0}" srcOrd="3" destOrd="0" presId="urn:microsoft.com/office/officeart/2005/8/layout/hProcess11"/>
    <dgm:cxn modelId="{3C206E83-6997-4784-BAB7-D5DC2BAB1E4F}" type="presParOf" srcId="{0FCFAF2B-9B00-42AB-B12D-9FBE2B077F99}" destId="{5E3855AD-5429-4EBE-8E29-153705EBA8C5}" srcOrd="4" destOrd="0" presId="urn:microsoft.com/office/officeart/2005/8/layout/hProcess11"/>
    <dgm:cxn modelId="{9930162B-36B2-44B8-A115-FEB0D0685C32}" type="presParOf" srcId="{5E3855AD-5429-4EBE-8E29-153705EBA8C5}" destId="{47D307A8-3445-46AF-91A6-D245C8B08204}" srcOrd="0" destOrd="0" presId="urn:microsoft.com/office/officeart/2005/8/layout/hProcess11"/>
    <dgm:cxn modelId="{CEB715AB-58AA-41B4-9991-5E43FB4F8036}" type="presParOf" srcId="{5E3855AD-5429-4EBE-8E29-153705EBA8C5}" destId="{F964B078-AEA1-4146-BEBF-9A4DC3B621FA}" srcOrd="1" destOrd="0" presId="urn:microsoft.com/office/officeart/2005/8/layout/hProcess11"/>
    <dgm:cxn modelId="{AAB4114C-B387-4F68-863D-9F1FB18F5B63}" type="presParOf" srcId="{5E3855AD-5429-4EBE-8E29-153705EBA8C5}" destId="{983459F2-6DAE-456B-B5F1-87CF0648E8F5}" srcOrd="2" destOrd="0" presId="urn:microsoft.com/office/officeart/2005/8/layout/hProcess11"/>
    <dgm:cxn modelId="{027878F8-114B-4F52-B39E-A667D98EBB40}" type="presParOf" srcId="{0FCFAF2B-9B00-42AB-B12D-9FBE2B077F99}" destId="{89EC5CAC-5EC5-4B87-9B4A-B48B3B0409AF}" srcOrd="5" destOrd="0" presId="urn:microsoft.com/office/officeart/2005/8/layout/hProcess11"/>
    <dgm:cxn modelId="{51E06BDD-80EC-4DEF-AD38-3F433FE4A472}" type="presParOf" srcId="{0FCFAF2B-9B00-42AB-B12D-9FBE2B077F99}" destId="{3666975C-28D7-49F9-B155-1DA7673BD890}" srcOrd="6" destOrd="0" presId="urn:microsoft.com/office/officeart/2005/8/layout/hProcess11"/>
    <dgm:cxn modelId="{4DB4A0F6-D016-4BD4-94C4-5BF18C271242}" type="presParOf" srcId="{3666975C-28D7-49F9-B155-1DA7673BD890}" destId="{244AEAE8-2494-45A4-AE87-AB4ED9E6B981}" srcOrd="0" destOrd="0" presId="urn:microsoft.com/office/officeart/2005/8/layout/hProcess11"/>
    <dgm:cxn modelId="{676B8658-FECF-4B18-B8F6-57D30BA65EBF}" type="presParOf" srcId="{3666975C-28D7-49F9-B155-1DA7673BD890}" destId="{3F88B47F-EE32-4655-A8F3-1369C25412A6}" srcOrd="1" destOrd="0" presId="urn:microsoft.com/office/officeart/2005/8/layout/hProcess11"/>
    <dgm:cxn modelId="{44FDEAB0-F2D9-44A3-BE45-65B0AEB298BE}" type="presParOf" srcId="{3666975C-28D7-49F9-B155-1DA7673BD890}" destId="{AB9F1D68-0EEF-4AAA-9B44-21E48CD3E04B}" srcOrd="2" destOrd="0" presId="urn:microsoft.com/office/officeart/2005/8/layout/hProcess11"/>
    <dgm:cxn modelId="{0B8C9C5A-51CB-4BA6-B655-B93ABBCBFF23}" type="presParOf" srcId="{0FCFAF2B-9B00-42AB-B12D-9FBE2B077F99}" destId="{1FA31949-0BB3-4BD0-9586-7A4EAF3487E0}" srcOrd="7" destOrd="0" presId="urn:microsoft.com/office/officeart/2005/8/layout/hProcess11"/>
    <dgm:cxn modelId="{CDB4DC30-199A-49BD-8707-88CD205F06CD}" type="presParOf" srcId="{0FCFAF2B-9B00-42AB-B12D-9FBE2B077F99}" destId="{9E103A7F-D4AE-4880-9DC9-0BADE1F363E7}" srcOrd="8" destOrd="0" presId="urn:microsoft.com/office/officeart/2005/8/layout/hProcess11"/>
    <dgm:cxn modelId="{A3E73AD4-5F6F-41F2-AF3B-D26D9F002291}" type="presParOf" srcId="{9E103A7F-D4AE-4880-9DC9-0BADE1F363E7}" destId="{61514730-8DCC-48BA-9C68-028AA2D787BE}" srcOrd="0" destOrd="0" presId="urn:microsoft.com/office/officeart/2005/8/layout/hProcess11"/>
    <dgm:cxn modelId="{6A6D937C-6C6A-4107-B2CB-46F6AB322F01}" type="presParOf" srcId="{9E103A7F-D4AE-4880-9DC9-0BADE1F363E7}" destId="{0BB2341F-5366-4D00-A10E-50F1274F54F5}" srcOrd="1" destOrd="0" presId="urn:microsoft.com/office/officeart/2005/8/layout/hProcess11"/>
    <dgm:cxn modelId="{87AE13BA-31FE-4727-A1B7-D8871A2061A8}" type="presParOf" srcId="{9E103A7F-D4AE-4880-9DC9-0BADE1F363E7}" destId="{E610967D-2628-4401-8445-6932DFD0BA74}" srcOrd="2" destOrd="0" presId="urn:microsoft.com/office/officeart/2005/8/layout/hProcess11"/>
    <dgm:cxn modelId="{3BA48D7D-E4D4-4C8E-9E27-19BC37C4F7DC}" type="presParOf" srcId="{0FCFAF2B-9B00-42AB-B12D-9FBE2B077F99}" destId="{487F04D2-212A-4148-ACF0-C20907671D77}" srcOrd="9" destOrd="0" presId="urn:microsoft.com/office/officeart/2005/8/layout/hProcess11"/>
    <dgm:cxn modelId="{43958157-C734-4235-BD43-0FC2995C6FA9}" type="presParOf" srcId="{0FCFAF2B-9B00-42AB-B12D-9FBE2B077F99}" destId="{9DBA77E1-4D1B-430B-A9C8-BA85C9F38CA8}" srcOrd="10" destOrd="0" presId="urn:microsoft.com/office/officeart/2005/8/layout/hProcess11"/>
    <dgm:cxn modelId="{6F70CB47-F2D4-4EBC-BC80-749EBE120024}" type="presParOf" srcId="{9DBA77E1-4D1B-430B-A9C8-BA85C9F38CA8}" destId="{6B38537A-86EB-4824-BC1B-118FDF631175}" srcOrd="0" destOrd="0" presId="urn:microsoft.com/office/officeart/2005/8/layout/hProcess11"/>
    <dgm:cxn modelId="{68FFD2E2-276C-4CC7-87A8-068E2912E42E}" type="presParOf" srcId="{9DBA77E1-4D1B-430B-A9C8-BA85C9F38CA8}" destId="{F1051292-0F8B-4052-829D-430BE7F420F6}" srcOrd="1" destOrd="0" presId="urn:microsoft.com/office/officeart/2005/8/layout/hProcess11"/>
    <dgm:cxn modelId="{56183F23-2672-4D78-A1A3-E85490C75C62}" type="presParOf" srcId="{9DBA77E1-4D1B-430B-A9C8-BA85C9F38CA8}" destId="{D9969760-9274-45E3-835A-77165095DF6D}" srcOrd="2" destOrd="0" presId="urn:microsoft.com/office/officeart/2005/8/layout/hProcess11"/>
    <dgm:cxn modelId="{DE89A337-D219-4F72-9391-B04E3D02602E}" type="presParOf" srcId="{0FCFAF2B-9B00-42AB-B12D-9FBE2B077F99}" destId="{B3A72EF9-EA38-489D-AA8E-D86457049AF0}" srcOrd="11" destOrd="0" presId="urn:microsoft.com/office/officeart/2005/8/layout/hProcess11"/>
    <dgm:cxn modelId="{82870C59-B9F3-4B40-A845-B8EA424F0B99}" type="presParOf" srcId="{0FCFAF2B-9B00-42AB-B12D-9FBE2B077F99}" destId="{A2B79142-0DF8-4B8D-AF5E-C567BC8CC5A5}" srcOrd="12" destOrd="0" presId="urn:microsoft.com/office/officeart/2005/8/layout/hProcess11"/>
    <dgm:cxn modelId="{857FF104-A377-4E37-85E7-FAC5C91DAE6D}" type="presParOf" srcId="{A2B79142-0DF8-4B8D-AF5E-C567BC8CC5A5}" destId="{DA28DF86-C5B5-4DE9-96B2-ED3B26EB8419}" srcOrd="0" destOrd="0" presId="urn:microsoft.com/office/officeart/2005/8/layout/hProcess11"/>
    <dgm:cxn modelId="{AFB1BF18-9DB0-4415-AA63-C32A17F9AEC5}" type="presParOf" srcId="{A2B79142-0DF8-4B8D-AF5E-C567BC8CC5A5}" destId="{668D9495-2DC2-4E2B-8B40-17E5DD83356E}" srcOrd="1" destOrd="0" presId="urn:microsoft.com/office/officeart/2005/8/layout/hProcess11"/>
    <dgm:cxn modelId="{4F939FB0-67FA-4509-8A5D-A156E1B064D2}" type="presParOf" srcId="{A2B79142-0DF8-4B8D-AF5E-C567BC8CC5A5}" destId="{C79EDE9E-D495-40B5-8252-405D74A3AD39}" srcOrd="2" destOrd="0" presId="urn:microsoft.com/office/officeart/2005/8/layout/hProcess11"/>
    <dgm:cxn modelId="{C5C6B2C4-1D15-4BEB-83A5-9539F2637C2B}" type="presParOf" srcId="{0FCFAF2B-9B00-42AB-B12D-9FBE2B077F99}" destId="{61072995-9188-4810-9648-28CDEA9F22AE}" srcOrd="13" destOrd="0" presId="urn:microsoft.com/office/officeart/2005/8/layout/hProcess11"/>
    <dgm:cxn modelId="{F65257BE-E3D4-4701-BDE6-F347B3ACB00F}" type="presParOf" srcId="{0FCFAF2B-9B00-42AB-B12D-9FBE2B077F99}" destId="{CC972F65-4B1B-4B1D-B5AC-AA27FA7A937A}" srcOrd="14" destOrd="0" presId="urn:microsoft.com/office/officeart/2005/8/layout/hProcess11"/>
    <dgm:cxn modelId="{D36D8832-E98A-42BC-889B-80EA0A9E4893}" type="presParOf" srcId="{CC972F65-4B1B-4B1D-B5AC-AA27FA7A937A}" destId="{97A695AD-38B6-46CB-95AC-DEDFCF80CA59}" srcOrd="0" destOrd="0" presId="urn:microsoft.com/office/officeart/2005/8/layout/hProcess11"/>
    <dgm:cxn modelId="{86249E43-F6C7-43D8-A576-7B6DCC2888FF}" type="presParOf" srcId="{CC972F65-4B1B-4B1D-B5AC-AA27FA7A937A}" destId="{5064CCD6-0671-4914-B0D7-EAC03E942D81}" srcOrd="1" destOrd="0" presId="urn:microsoft.com/office/officeart/2005/8/layout/hProcess11"/>
    <dgm:cxn modelId="{85FCC745-CB6D-4C6E-9CD9-3BD96421801E}" type="presParOf" srcId="{CC972F65-4B1B-4B1D-B5AC-AA27FA7A937A}" destId="{87D11628-DC79-4E2B-89EE-088DE44B5E24}" srcOrd="2" destOrd="0" presId="urn:microsoft.com/office/officeart/2005/8/layout/hProcess11"/>
    <dgm:cxn modelId="{58F260B2-44C7-4CD4-857C-AA0C76ABC4AC}" type="presParOf" srcId="{0FCFAF2B-9B00-42AB-B12D-9FBE2B077F99}" destId="{E64F6A69-F4FD-4144-852D-33E5C3527173}" srcOrd="15" destOrd="0" presId="urn:microsoft.com/office/officeart/2005/8/layout/hProcess11"/>
    <dgm:cxn modelId="{26E66F4B-602A-4939-B6A6-BD2D8EC37A74}" type="presParOf" srcId="{0FCFAF2B-9B00-42AB-B12D-9FBE2B077F99}" destId="{AB63D343-AE40-4C63-B48F-81D1525CD00E}" srcOrd="16" destOrd="0" presId="urn:microsoft.com/office/officeart/2005/8/layout/hProcess11"/>
    <dgm:cxn modelId="{D9F6C5E8-766A-4D04-AF70-8798EFE05A1B}" type="presParOf" srcId="{AB63D343-AE40-4C63-B48F-81D1525CD00E}" destId="{E0542D1C-CFC0-450A-AA13-EEB2204CB3C5}" srcOrd="0" destOrd="0" presId="urn:microsoft.com/office/officeart/2005/8/layout/hProcess11"/>
    <dgm:cxn modelId="{349B448E-D539-40B0-9336-E16F55D07B0E}" type="presParOf" srcId="{AB63D343-AE40-4C63-B48F-81D1525CD00E}" destId="{ECAC0A4D-19C8-4114-8975-912DDD9616F9}" srcOrd="1" destOrd="0" presId="urn:microsoft.com/office/officeart/2005/8/layout/hProcess11"/>
    <dgm:cxn modelId="{457043C5-B1C6-48B1-B0A2-372C345D7FB9}" type="presParOf" srcId="{AB63D343-AE40-4C63-B48F-81D1525CD00E}" destId="{7DC80512-756A-4C41-8D3F-F568383E11FF}" srcOrd="2" destOrd="0" presId="urn:microsoft.com/office/officeart/2005/8/layout/hProcess11"/>
    <dgm:cxn modelId="{812DA86D-DCFC-4E02-9A9E-8A4738A3024A}" type="presParOf" srcId="{0FCFAF2B-9B00-42AB-B12D-9FBE2B077F99}" destId="{AF3CDC9E-4B7D-4564-A4CE-4E1A2268B1E2}" srcOrd="17" destOrd="0" presId="urn:microsoft.com/office/officeart/2005/8/layout/hProcess11"/>
    <dgm:cxn modelId="{AB8F72EB-54BF-4D7B-8B88-658E6C120787}" type="presParOf" srcId="{0FCFAF2B-9B00-42AB-B12D-9FBE2B077F99}" destId="{F0177FB7-623E-4729-B0F5-63625F38B2FD}" srcOrd="18" destOrd="0" presId="urn:microsoft.com/office/officeart/2005/8/layout/hProcess11"/>
    <dgm:cxn modelId="{66B901F8-FE31-442A-A994-C69657553EAB}" type="presParOf" srcId="{F0177FB7-623E-4729-B0F5-63625F38B2FD}" destId="{F9F81B92-AFF6-4234-9A69-FC93914C7B23}" srcOrd="0" destOrd="0" presId="urn:microsoft.com/office/officeart/2005/8/layout/hProcess11"/>
    <dgm:cxn modelId="{07D1FA75-3FF0-4E40-80D1-B348D2D1A367}" type="presParOf" srcId="{F0177FB7-623E-4729-B0F5-63625F38B2FD}" destId="{CD56CAA6-3C34-491C-94B3-4FC5F1500702}" srcOrd="1" destOrd="0" presId="urn:microsoft.com/office/officeart/2005/8/layout/hProcess11"/>
    <dgm:cxn modelId="{8315F5B2-2705-417B-91C8-B2E36DA16A08}" type="presParOf" srcId="{F0177FB7-623E-4729-B0F5-63625F38B2FD}" destId="{014021DF-EE5B-4786-95E7-C7E4A2221DB0}" srcOrd="2" destOrd="0" presId="urn:microsoft.com/office/officeart/2005/8/layout/hProcess11"/>
    <dgm:cxn modelId="{0E2EB344-6EAE-4406-AEB0-A453B212245B}" type="presParOf" srcId="{0FCFAF2B-9B00-42AB-B12D-9FBE2B077F99}" destId="{D5CA5CC5-95B5-4394-9CD1-8770474632C6}" srcOrd="19" destOrd="0" presId="urn:microsoft.com/office/officeart/2005/8/layout/hProcess11"/>
    <dgm:cxn modelId="{7FF8C1CF-0E62-4F39-B7DE-3C933C92FC0A}" type="presParOf" srcId="{0FCFAF2B-9B00-42AB-B12D-9FBE2B077F99}" destId="{FFD30CA2-E35E-4742-BDC8-AFD91C5810DF}" srcOrd="20" destOrd="0" presId="urn:microsoft.com/office/officeart/2005/8/layout/hProcess11"/>
    <dgm:cxn modelId="{8D63F5C8-78F0-4827-9AF8-C8DE77B8A64D}" type="presParOf" srcId="{FFD30CA2-E35E-4742-BDC8-AFD91C5810DF}" destId="{FB9EE731-E74F-4F00-8ECE-466C29CBE1CD}" srcOrd="0" destOrd="0" presId="urn:microsoft.com/office/officeart/2005/8/layout/hProcess11"/>
    <dgm:cxn modelId="{EFC12D83-063D-4342-9458-77A52FADC162}" type="presParOf" srcId="{FFD30CA2-E35E-4742-BDC8-AFD91C5810DF}" destId="{9B4DF84E-F31B-4892-9808-3512A986727B}" srcOrd="1" destOrd="0" presId="urn:microsoft.com/office/officeart/2005/8/layout/hProcess11"/>
    <dgm:cxn modelId="{73C32C89-BF56-4D68-AC96-D99543DF8F62}" type="presParOf" srcId="{FFD30CA2-E35E-4742-BDC8-AFD91C5810DF}" destId="{241351BE-9FEC-486C-BB50-75C75BD4F45D}" srcOrd="2" destOrd="0" presId="urn:microsoft.com/office/officeart/2005/8/layout/hProcess11"/>
    <dgm:cxn modelId="{4C8CA934-5BCB-4CCC-A316-EC0B8EFE0D48}" type="presParOf" srcId="{0FCFAF2B-9B00-42AB-B12D-9FBE2B077F99}" destId="{4F97E218-A336-4FA0-9AF4-BFE670795D5F}" srcOrd="21" destOrd="0" presId="urn:microsoft.com/office/officeart/2005/8/layout/hProcess11"/>
    <dgm:cxn modelId="{7BD8A578-D3AD-4EB4-93E1-537CA02D7800}" type="presParOf" srcId="{0FCFAF2B-9B00-42AB-B12D-9FBE2B077F99}" destId="{09D21DB5-4371-4BF0-B898-2F3E0AC7E00F}" srcOrd="22" destOrd="0" presId="urn:microsoft.com/office/officeart/2005/8/layout/hProcess11"/>
    <dgm:cxn modelId="{5DCF7286-9ED4-4D29-B69D-8056E26B718F}" type="presParOf" srcId="{09D21DB5-4371-4BF0-B898-2F3E0AC7E00F}" destId="{C7E8BEA8-D0F2-4A9B-BC82-B084A2036CB4}" srcOrd="0" destOrd="0" presId="urn:microsoft.com/office/officeart/2005/8/layout/hProcess11"/>
    <dgm:cxn modelId="{528EF7AE-7EEE-4A30-B691-C3656432CB36}" type="presParOf" srcId="{09D21DB5-4371-4BF0-B898-2F3E0AC7E00F}" destId="{AB0C3CE7-EA43-4C89-9938-3E9D99A1F6B6}" srcOrd="1" destOrd="0" presId="urn:microsoft.com/office/officeart/2005/8/layout/hProcess11"/>
    <dgm:cxn modelId="{1789C4BF-D0F3-4213-B891-73D4A936787D}" type="presParOf" srcId="{09D21DB5-4371-4BF0-B898-2F3E0AC7E00F}" destId="{94D9CA9B-6486-4451-A927-C06A8FA6D8F7}" srcOrd="2" destOrd="0" presId="urn:microsoft.com/office/officeart/2005/8/layout/hProcess11"/>
    <dgm:cxn modelId="{66096392-6499-4218-B10E-D75F6A86DD02}" type="presParOf" srcId="{0FCFAF2B-9B00-42AB-B12D-9FBE2B077F99}" destId="{93BDC1ED-F481-410E-8028-82E8F309F4B8}" srcOrd="23" destOrd="0" presId="urn:microsoft.com/office/officeart/2005/8/layout/hProcess11"/>
    <dgm:cxn modelId="{D6792863-807C-4549-877C-3ACD5D9E8DA3}" type="presParOf" srcId="{0FCFAF2B-9B00-42AB-B12D-9FBE2B077F99}" destId="{FAF8D060-BF5D-4CF5-A2E7-34A5AC875FDA}" srcOrd="24" destOrd="0" presId="urn:microsoft.com/office/officeart/2005/8/layout/hProcess11"/>
    <dgm:cxn modelId="{D0AD1F1D-B248-4EFC-819C-EA9E5BDD7461}" type="presParOf" srcId="{FAF8D060-BF5D-4CF5-A2E7-34A5AC875FDA}" destId="{DE20E11C-2C5D-4B1B-A4DA-1CD8B58BB824}" srcOrd="0" destOrd="0" presId="urn:microsoft.com/office/officeart/2005/8/layout/hProcess11"/>
    <dgm:cxn modelId="{61EA9FA6-7544-4E30-9026-5355A534548A}" type="presParOf" srcId="{FAF8D060-BF5D-4CF5-A2E7-34A5AC875FDA}" destId="{0934ACF7-AFBB-41B8-8110-7A0F0D29B5C4}" srcOrd="1" destOrd="0" presId="urn:microsoft.com/office/officeart/2005/8/layout/hProcess11"/>
    <dgm:cxn modelId="{F0476A13-685D-4059-8555-40737E8A65F9}" type="presParOf" srcId="{FAF8D060-BF5D-4CF5-A2E7-34A5AC875FDA}" destId="{2089F5AE-BE10-4BA0-B5EB-6D126D827234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AD6140-C88B-46C5-826F-105DFD426690}">
      <dsp:nvSpPr>
        <dsp:cNvPr id="0" name=""/>
        <dsp:cNvSpPr/>
      </dsp:nvSpPr>
      <dsp:spPr>
        <a:xfrm>
          <a:off x="0" y="1625600"/>
          <a:ext cx="9569449" cy="21674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955102-4B84-49E6-B692-26C8432149C5}">
      <dsp:nvSpPr>
        <dsp:cNvPr id="0" name=""/>
        <dsp:cNvSpPr/>
      </dsp:nvSpPr>
      <dsp:spPr>
        <a:xfrm>
          <a:off x="2523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2008 (UTC)</a:t>
          </a:r>
          <a:endParaRPr lang="en-US" sz="1200" kern="1200" dirty="0"/>
        </a:p>
      </dsp:txBody>
      <dsp:txXfrm>
        <a:off x="2523" y="0"/>
        <a:ext cx="632901" cy="2167466"/>
      </dsp:txXfrm>
    </dsp:sp>
    <dsp:sp modelId="{727FF3A9-6D91-4101-A090-FE8CCFAA6B8B}">
      <dsp:nvSpPr>
        <dsp:cNvPr id="0" name=""/>
        <dsp:cNvSpPr/>
      </dsp:nvSpPr>
      <dsp:spPr>
        <a:xfrm>
          <a:off x="48040" y="2438400"/>
          <a:ext cx="541866" cy="54186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64FACC-038C-45E4-842F-19A564B81DE3}">
      <dsp:nvSpPr>
        <dsp:cNvPr id="0" name=""/>
        <dsp:cNvSpPr/>
      </dsp:nvSpPr>
      <dsp:spPr>
        <a:xfrm>
          <a:off x="667069" y="325120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2009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(GOV)</a:t>
          </a:r>
          <a:endParaRPr lang="en-US" sz="1200" kern="1200" dirty="0"/>
        </a:p>
      </dsp:txBody>
      <dsp:txXfrm>
        <a:off x="667069" y="3251200"/>
        <a:ext cx="632901" cy="2167466"/>
      </dsp:txXfrm>
    </dsp:sp>
    <dsp:sp modelId="{5A47E896-79E2-4825-BE7D-DDF7BE3D9231}">
      <dsp:nvSpPr>
        <dsp:cNvPr id="0" name=""/>
        <dsp:cNvSpPr/>
      </dsp:nvSpPr>
      <dsp:spPr>
        <a:xfrm>
          <a:off x="712586" y="2438400"/>
          <a:ext cx="541866" cy="54186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D307A8-3445-46AF-91A6-D245C8B08204}">
      <dsp:nvSpPr>
        <dsp:cNvPr id="0" name=""/>
        <dsp:cNvSpPr/>
      </dsp:nvSpPr>
      <dsp:spPr>
        <a:xfrm>
          <a:off x="1331616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2010</a:t>
          </a:r>
          <a:endParaRPr lang="en-US" sz="1200" kern="1200" dirty="0"/>
        </a:p>
      </dsp:txBody>
      <dsp:txXfrm>
        <a:off x="1331616" y="0"/>
        <a:ext cx="632901" cy="2167466"/>
      </dsp:txXfrm>
    </dsp:sp>
    <dsp:sp modelId="{F964B078-AEA1-4146-BEBF-9A4DC3B621FA}">
      <dsp:nvSpPr>
        <dsp:cNvPr id="0" name=""/>
        <dsp:cNvSpPr/>
      </dsp:nvSpPr>
      <dsp:spPr>
        <a:xfrm>
          <a:off x="1377133" y="2438400"/>
          <a:ext cx="541866" cy="541866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4AEAE8-2494-45A4-AE87-AB4ED9E6B981}">
      <dsp:nvSpPr>
        <dsp:cNvPr id="0" name=""/>
        <dsp:cNvSpPr/>
      </dsp:nvSpPr>
      <dsp:spPr>
        <a:xfrm>
          <a:off x="1996162" y="325120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(DIS)</a:t>
          </a:r>
          <a:endParaRPr lang="en-US" sz="1200" kern="1200" dirty="0"/>
        </a:p>
      </dsp:txBody>
      <dsp:txXfrm>
        <a:off x="1996162" y="3251200"/>
        <a:ext cx="632901" cy="2167466"/>
      </dsp:txXfrm>
    </dsp:sp>
    <dsp:sp modelId="{3F88B47F-EE32-4655-A8F3-1369C25412A6}">
      <dsp:nvSpPr>
        <dsp:cNvPr id="0" name=""/>
        <dsp:cNvSpPr/>
      </dsp:nvSpPr>
      <dsp:spPr>
        <a:xfrm>
          <a:off x="2041679" y="2438400"/>
          <a:ext cx="541866" cy="54186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514730-8DCC-48BA-9C68-028AA2D787BE}">
      <dsp:nvSpPr>
        <dsp:cNvPr id="0" name=""/>
        <dsp:cNvSpPr/>
      </dsp:nvSpPr>
      <dsp:spPr>
        <a:xfrm>
          <a:off x="2660708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(COM)</a:t>
          </a:r>
          <a:endParaRPr lang="en-US" sz="1200" kern="1200" dirty="0"/>
        </a:p>
      </dsp:txBody>
      <dsp:txXfrm>
        <a:off x="2660708" y="0"/>
        <a:ext cx="632901" cy="2167466"/>
      </dsp:txXfrm>
    </dsp:sp>
    <dsp:sp modelId="{0BB2341F-5366-4D00-A10E-50F1274F54F5}">
      <dsp:nvSpPr>
        <dsp:cNvPr id="0" name=""/>
        <dsp:cNvSpPr/>
      </dsp:nvSpPr>
      <dsp:spPr>
        <a:xfrm>
          <a:off x="2706226" y="2438400"/>
          <a:ext cx="541866" cy="54186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38537A-86EB-4824-BC1B-118FDF631175}">
      <dsp:nvSpPr>
        <dsp:cNvPr id="0" name=""/>
        <dsp:cNvSpPr/>
      </dsp:nvSpPr>
      <dsp:spPr>
        <a:xfrm>
          <a:off x="3325255" y="325120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2013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(COM)</a:t>
          </a:r>
          <a:endParaRPr lang="en-US" sz="1200" kern="1200" dirty="0"/>
        </a:p>
      </dsp:txBody>
      <dsp:txXfrm>
        <a:off x="3325255" y="3251200"/>
        <a:ext cx="632901" cy="2167466"/>
      </dsp:txXfrm>
    </dsp:sp>
    <dsp:sp modelId="{F1051292-0F8B-4052-829D-430BE7F420F6}">
      <dsp:nvSpPr>
        <dsp:cNvPr id="0" name=""/>
        <dsp:cNvSpPr/>
      </dsp:nvSpPr>
      <dsp:spPr>
        <a:xfrm>
          <a:off x="3370772" y="2438400"/>
          <a:ext cx="541866" cy="54186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8DF86-C5B5-4DE9-96B2-ED3B26EB8419}">
      <dsp:nvSpPr>
        <dsp:cNvPr id="0" name=""/>
        <dsp:cNvSpPr/>
      </dsp:nvSpPr>
      <dsp:spPr>
        <a:xfrm>
          <a:off x="3989801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2014</a:t>
          </a:r>
          <a:endParaRPr lang="en-US" sz="1200" kern="1200" dirty="0"/>
        </a:p>
      </dsp:txBody>
      <dsp:txXfrm>
        <a:off x="3989801" y="0"/>
        <a:ext cx="632901" cy="2167466"/>
      </dsp:txXfrm>
    </dsp:sp>
    <dsp:sp modelId="{668D9495-2DC2-4E2B-8B40-17E5DD83356E}">
      <dsp:nvSpPr>
        <dsp:cNvPr id="0" name=""/>
        <dsp:cNvSpPr/>
      </dsp:nvSpPr>
      <dsp:spPr>
        <a:xfrm>
          <a:off x="4035319" y="2438400"/>
          <a:ext cx="541866" cy="541866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695AD-38B6-46CB-95AC-DEDFCF80CA59}">
      <dsp:nvSpPr>
        <dsp:cNvPr id="0" name=""/>
        <dsp:cNvSpPr/>
      </dsp:nvSpPr>
      <dsp:spPr>
        <a:xfrm>
          <a:off x="4654348" y="325120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2015</a:t>
          </a:r>
          <a:endParaRPr lang="en-US" sz="1200" kern="1200" dirty="0"/>
        </a:p>
      </dsp:txBody>
      <dsp:txXfrm>
        <a:off x="4654348" y="3251200"/>
        <a:ext cx="632901" cy="2167466"/>
      </dsp:txXfrm>
    </dsp:sp>
    <dsp:sp modelId="{5064CCD6-0671-4914-B0D7-EAC03E942D81}">
      <dsp:nvSpPr>
        <dsp:cNvPr id="0" name=""/>
        <dsp:cNvSpPr/>
      </dsp:nvSpPr>
      <dsp:spPr>
        <a:xfrm>
          <a:off x="4699865" y="2438400"/>
          <a:ext cx="541866" cy="541866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42D1C-CFC0-450A-AA13-EEB2204CB3C5}">
      <dsp:nvSpPr>
        <dsp:cNvPr id="0" name=""/>
        <dsp:cNvSpPr/>
      </dsp:nvSpPr>
      <dsp:spPr>
        <a:xfrm>
          <a:off x="5318894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2016</a:t>
          </a:r>
          <a:endParaRPr lang="en-US" sz="1200" kern="1200" dirty="0"/>
        </a:p>
      </dsp:txBody>
      <dsp:txXfrm>
        <a:off x="5318894" y="0"/>
        <a:ext cx="632901" cy="2167466"/>
      </dsp:txXfrm>
    </dsp:sp>
    <dsp:sp modelId="{ECAC0A4D-19C8-4114-8975-912DDD9616F9}">
      <dsp:nvSpPr>
        <dsp:cNvPr id="0" name=""/>
        <dsp:cNvSpPr/>
      </dsp:nvSpPr>
      <dsp:spPr>
        <a:xfrm>
          <a:off x="5364412" y="2438400"/>
          <a:ext cx="541866" cy="541866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F81B92-AFF6-4234-9A69-FC93914C7B23}">
      <dsp:nvSpPr>
        <dsp:cNvPr id="0" name=""/>
        <dsp:cNvSpPr/>
      </dsp:nvSpPr>
      <dsp:spPr>
        <a:xfrm>
          <a:off x="5983441" y="325120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2017</a:t>
          </a:r>
          <a:endParaRPr lang="en-US" sz="1200" kern="1200" dirty="0"/>
        </a:p>
      </dsp:txBody>
      <dsp:txXfrm>
        <a:off x="5983441" y="3251200"/>
        <a:ext cx="632901" cy="2167466"/>
      </dsp:txXfrm>
    </dsp:sp>
    <dsp:sp modelId="{CD56CAA6-3C34-491C-94B3-4FC5F1500702}">
      <dsp:nvSpPr>
        <dsp:cNvPr id="0" name=""/>
        <dsp:cNvSpPr/>
      </dsp:nvSpPr>
      <dsp:spPr>
        <a:xfrm>
          <a:off x="6028958" y="2438400"/>
          <a:ext cx="541866" cy="541866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EE731-E74F-4F00-8ECE-466C29CBE1CD}">
      <dsp:nvSpPr>
        <dsp:cNvPr id="0" name=""/>
        <dsp:cNvSpPr/>
      </dsp:nvSpPr>
      <dsp:spPr>
        <a:xfrm>
          <a:off x="6647987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2018</a:t>
          </a:r>
          <a:endParaRPr lang="en-US" sz="1200" kern="1200" dirty="0"/>
        </a:p>
      </dsp:txBody>
      <dsp:txXfrm>
        <a:off x="6647987" y="0"/>
        <a:ext cx="632901" cy="2167466"/>
      </dsp:txXfrm>
    </dsp:sp>
    <dsp:sp modelId="{9B4DF84E-F31B-4892-9808-3512A986727B}">
      <dsp:nvSpPr>
        <dsp:cNvPr id="0" name=""/>
        <dsp:cNvSpPr/>
      </dsp:nvSpPr>
      <dsp:spPr>
        <a:xfrm>
          <a:off x="6693504" y="2438400"/>
          <a:ext cx="541866" cy="541866"/>
        </a:xfrm>
        <a:prstGeom prst="ellips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E8BEA8-D0F2-4A9B-BC82-B084A2036CB4}">
      <dsp:nvSpPr>
        <dsp:cNvPr id="0" name=""/>
        <dsp:cNvSpPr/>
      </dsp:nvSpPr>
      <dsp:spPr>
        <a:xfrm>
          <a:off x="7312533" y="325120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2019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(OPDP)</a:t>
          </a:r>
          <a:endParaRPr lang="en-US" sz="1200" kern="1200" dirty="0"/>
        </a:p>
      </dsp:txBody>
      <dsp:txXfrm>
        <a:off x="7312533" y="3251200"/>
        <a:ext cx="632901" cy="2167466"/>
      </dsp:txXfrm>
    </dsp:sp>
    <dsp:sp modelId="{AB0C3CE7-EA43-4C89-9938-3E9D99A1F6B6}">
      <dsp:nvSpPr>
        <dsp:cNvPr id="0" name=""/>
        <dsp:cNvSpPr/>
      </dsp:nvSpPr>
      <dsp:spPr>
        <a:xfrm>
          <a:off x="7358051" y="2438400"/>
          <a:ext cx="541866" cy="54186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20E11C-2C5D-4B1B-A4DA-1CD8B58BB824}">
      <dsp:nvSpPr>
        <dsp:cNvPr id="0" name=""/>
        <dsp:cNvSpPr/>
      </dsp:nvSpPr>
      <dsp:spPr>
        <a:xfrm>
          <a:off x="7977080" y="0"/>
          <a:ext cx="632901" cy="21674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2020</a:t>
          </a:r>
          <a:endParaRPr lang="en-US" sz="1200" kern="1200" dirty="0"/>
        </a:p>
      </dsp:txBody>
      <dsp:txXfrm>
        <a:off x="7977080" y="0"/>
        <a:ext cx="632901" cy="2167466"/>
      </dsp:txXfrm>
    </dsp:sp>
    <dsp:sp modelId="{0934ACF7-AFBB-41B8-8110-7A0F0D29B5C4}">
      <dsp:nvSpPr>
        <dsp:cNvPr id="0" name=""/>
        <dsp:cNvSpPr/>
      </dsp:nvSpPr>
      <dsp:spPr>
        <a:xfrm>
          <a:off x="8022597" y="2438400"/>
          <a:ext cx="541866" cy="5418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E6E31-EC62-4031-8075-67525559E1A9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055826-CF56-49C1-8D87-636A53BD9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50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963A4-27A1-4656-98F2-58D7CD16F20A}" type="datetimeFigureOut">
              <a:rPr lang="en-US" smtClean="0"/>
              <a:t>10/4/2019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D92C0-4F37-46B2-8876-85D5CC61DE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867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76200"/>
            <a:ext cx="2004060" cy="8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22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10/4/2019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95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45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6813550" cy="19351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949701"/>
            <a:ext cx="10515600" cy="21399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298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81135"/>
            <a:ext cx="10515600" cy="61436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74899"/>
            <a:ext cx="5181600" cy="38020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74899"/>
            <a:ext cx="5181600" cy="38020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8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7951"/>
            <a:ext cx="10515600" cy="5349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882899"/>
            <a:ext cx="5157787" cy="33067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882899"/>
            <a:ext cx="5183188" cy="33067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7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2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64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676400"/>
            <a:ext cx="3932237" cy="889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76400"/>
            <a:ext cx="6172200" cy="4635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565400"/>
            <a:ext cx="3932237" cy="37465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371600"/>
            <a:ext cx="3932237" cy="109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371600"/>
            <a:ext cx="6172200" cy="477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463800"/>
            <a:ext cx="3932237" cy="3683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D0DA9-04E4-4415-BDB3-4FB3EC4E94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033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628899"/>
            <a:ext cx="10515600" cy="3548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46835"/>
            <a:ext cx="448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D0DA9-04E4-4415-BDB3-4FB3EC4E947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/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" t="-34027" r="-1"/>
          <a:stretch/>
        </p:blipFill>
        <p:spPr bwMode="auto">
          <a:xfrm flipV="1">
            <a:off x="-228600" y="6446834"/>
            <a:ext cx="12420600" cy="195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 descr="\\FileDepot.eClient.wa.lcl\WaTech\COMM\Com_Team_Shared\Images and Logos\Logos Branding\2019 WaTech logo concepts\REVISED WaTech logo 2019\waTech_logo_2019--draft 7-3-19.png"/>
          <p:cNvPicPr/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" t="20984" r="14216" b="18375"/>
          <a:stretch/>
        </p:blipFill>
        <p:spPr bwMode="auto">
          <a:xfrm>
            <a:off x="9944100" y="230189"/>
            <a:ext cx="1781492" cy="557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t="-18366" r="-1"/>
          <a:stretch/>
        </p:blipFill>
        <p:spPr bwMode="auto">
          <a:xfrm rot="10800000">
            <a:off x="0" y="897507"/>
            <a:ext cx="12192000" cy="2155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76200"/>
            <a:ext cx="2004060" cy="81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895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hyperlink" Target="http://www.digitalarchives.wa.gov/Record/ViewMedia/3D860420AABF9061D2F6DEDD5C2A4B12" TargetMode="External"/><Relationship Id="rId1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hyperlink" Target="http://www.digitalarchives.wa.gov/ViewRecordMedia.aspx?RID=29481F69DD6C8CF81A157572256E03B3" TargetMode="External"/><Relationship Id="rId12" Type="http://schemas.openxmlformats.org/officeDocument/2006/relationships/image" Target="../media/image21.png"/><Relationship Id="rId17" Type="http://schemas.openxmlformats.org/officeDocument/2006/relationships/hyperlink" Target="https://privacy.wa.gov/broadband-plan" TargetMode="External"/><Relationship Id="rId2" Type="http://schemas.openxmlformats.org/officeDocument/2006/relationships/diagramData" Target="../diagrams/data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hyperlink" Target="http://www.digitalarchives.wa.gov/Record/ViewMedia/4A8FF0F869FE7BB732FCCD6A5FF7F48C" TargetMode="External"/><Relationship Id="rId5" Type="http://schemas.openxmlformats.org/officeDocument/2006/relationships/diagramColors" Target="../diagrams/colors1.xml"/><Relationship Id="rId15" Type="http://schemas.openxmlformats.org/officeDocument/2006/relationships/hyperlink" Target="http://www.digitalarchives.wa.gov/ViewRecordMedia.aspx?RID=FF66173C44DEAA8D8C0DDACF1DFF0121" TargetMode="Externa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www.digitalarchives.wa.gov/do/08D3F0BF46DC9D3F90F37B225E119869.pdf" TargetMode="External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roadbandmap.fcc.gov/#/area-summary?version=jun2018&amp;type=place&amp;geoid=5305210&amp;tech=acfosw&amp;speed=25_3&amp;vlat=47.60999597294787&amp;vlon=-122.20108608851717&amp;vzoom=11.722957619653888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go.usa.gov/xVs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hyperlink" Target="https://go.usa.gov/xVsSv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geo.wa.gov/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49.png"/><Relationship Id="rId2" Type="http://schemas.openxmlformats.org/officeDocument/2006/relationships/hyperlink" Target="https://data.wa.gov/browse?q=&amp;sortBy=relevance&amp;tags=broadband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geo.wa.gov/datasets/wa-ofm::saep-census-block-groups" TargetMode="External"/><Relationship Id="rId5" Type="http://schemas.openxmlformats.org/officeDocument/2006/relationships/image" Target="../media/image48.png"/><Relationship Id="rId4" Type="http://schemas.openxmlformats.org/officeDocument/2006/relationships/hyperlink" Target="https://data.wa.gov/" TargetMode="External"/><Relationship Id="rId9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-k20.net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broadbandusa.ntia.doc.gov/new-fund-search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gi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mailto:will.saunders@ocio.wa.gov?subject=Bremerton%20Broadband%20talk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padlet.com/will_saunders/qp1qk7uc0qxb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privacy.wa.gov/broadband-data" TargetMode="Externa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aspending.gov/#/search/55c746728a0f0f794b0098395f42872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www.fcc.gov/maps/fixed-broadband-deployment-data/index.html#lat=47.618432&amp;lon=-122.198911&amp;zoom=14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hyperlink" Target="https://broadbandnow.com/Washington/Bellevue?zip=98004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fcc.gov/reports-research/maps/fixed-broadband-deployment-data/#lat=48.2763&amp;lon=-117.7155&amp;zoom=12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hyperlink" Target="https://broadbandnow.com/Washington/Chewelah?zip=99109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fcc.gov/maps/fixed-broadband-deployment-data/index.html#lat=46.9754&amp;lon=-123.8157&amp;zoom=12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9.png"/><Relationship Id="rId4" Type="http://schemas.openxmlformats.org/officeDocument/2006/relationships/hyperlink" Target="http://webcoveragemap.rootmetrics.com/en-US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fcc.gov/reports-research/maps/fixed-broadband-deployment-data/#lat=48.2763&amp;lon=-117.7155&amp;zoom=12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7.png"/><Relationship Id="rId4" Type="http://schemas.openxmlformats.org/officeDocument/2006/relationships/hyperlink" Target="https://broadbandnow.com/Washington/Chewelah?zip=99109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www.fcc.gov/maps/fixed-broadband-deployment-data/index.html#lat=46.3523&amp;lon=-124.0543&amp;zoom=11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3.png"/><Relationship Id="rId4" Type="http://schemas.openxmlformats.org/officeDocument/2006/relationships/hyperlink" Target="https://broadbandnow.com/Washington/Long-Beach?zip=9863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privacy.wa.gov/broadband-recommendations-2012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www.digitalarchives.wa.gov/Record/ViewMedia/3D860420AABF9061D2F6DEDD5C2A4B12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fcc.gov/maps/fixed-broadband-deployment-data/index.html#lat=46.4749&amp;lon=-117.6027&amp;zoom=13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www.fcc.gov/maps/fixed-broadband-deployment-data/index.html#lat=46.4401&amp;lon=-122.8468&amp;zoom=10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9.png"/><Relationship Id="rId4" Type="http://schemas.openxmlformats.org/officeDocument/2006/relationships/hyperlink" Target="https://broadbandnow.com/Washington/Toledo?zip=98591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hyperlink" Target="https://www.fcc.gov/maps/fixed-broadband-deployment-data/#lat=47.570448&amp;lon=-122.633729&amp;zoom=14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1.png"/><Relationship Id="rId4" Type="http://schemas.openxmlformats.org/officeDocument/2006/relationships/hyperlink" Target="https://broadbandnow.com/Washington/Bremerton?zip=98312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fcc.gov/reports-research/maps/fixed-broadband-deployment-data/#lat=48.3653&amp;lon=-124.6155&amp;zoom=1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png"/><Relationship Id="rId4" Type="http://schemas.openxmlformats.org/officeDocument/2006/relationships/hyperlink" Target="https://broadbandnow.com/Washington/Neah-Bay?zip=98357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png"/><Relationship Id="rId4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onenet.wa.gov/" TargetMode="Externa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firstnet.gov/" TargetMode="External"/><Relationship Id="rId4" Type="http://schemas.openxmlformats.org/officeDocument/2006/relationships/hyperlink" Target="https://onenet.wa.gov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2.ntia.doc.gov/BCAT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hyperlink" Target="https://bcat-assessment.herokuapp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.tableau.com/profile/city.of.seattle.information.technology#!/vizhome/2018_SeattleTechSurvey_0/MainPage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hyperlink" Target="https://public.tableau.com/profile/city.of.seattle.information.technology#!/" TargetMode="Externa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9" t="-310" r="-304" b="310"/>
          <a:stretch/>
        </p:blipFill>
        <p:spPr>
          <a:xfrm>
            <a:off x="-42529" y="-51283"/>
            <a:ext cx="3890626" cy="69542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2393" y="2314723"/>
            <a:ext cx="8595812" cy="1629955"/>
          </a:xfrm>
        </p:spPr>
        <p:txBody>
          <a:bodyPr anchor="t">
            <a:normAutofit/>
          </a:bodyPr>
          <a:lstStyle/>
          <a:p>
            <a:pPr algn="l"/>
            <a:r>
              <a:rPr lang="en-US" sz="4400" dirty="0" smtClean="0">
                <a:solidFill>
                  <a:srgbClr val="095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Broadband 101 – History + Data</a:t>
            </a:r>
            <a:endParaRPr lang="en-US" sz="4400" dirty="0">
              <a:solidFill>
                <a:srgbClr val="09507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25" r="14026" b="18925"/>
          <a:stretch/>
        </p:blipFill>
        <p:spPr>
          <a:xfrm>
            <a:off x="9457059" y="5801089"/>
            <a:ext cx="2521146" cy="803413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838348" y="3725839"/>
            <a:ext cx="8247321" cy="1347627"/>
          </a:xfrm>
        </p:spPr>
        <p:txBody>
          <a:bodyPr/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Fall 2019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992578" y="5594684"/>
            <a:ext cx="8199422" cy="1"/>
          </a:xfrm>
          <a:prstGeom prst="line">
            <a:avLst/>
          </a:prstGeom>
          <a:ln w="28575">
            <a:solidFill>
              <a:srgbClr val="0950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778" y="5629135"/>
            <a:ext cx="2408222" cy="97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8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03551047"/>
              </p:ext>
            </p:extLst>
          </p:nvPr>
        </p:nvGraphicFramePr>
        <p:xfrm>
          <a:off x="2032000" y="719666"/>
          <a:ext cx="956945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1" descr="Machine generated alternative text:&#10;communications, Inc. &#10;Philadelphia Office:73 Chestnut Road, Suite 301, Paoli, PA 19301 P/ (610) 889-7470 F/ (610) 889-7475 &#10;st. PaulOffice: 1597 Race street, st. Paul, MN 55102 P/ (651) 340-5300 F/ (651) 340-5820 &#10;wwvv.cbgcommunications.com &#10;Broadband Study Report &#10;Prepared for the &#10;Washington Utilities and Transportation Commission &#10;Prepared by: &#10;CBG Communications, Inc. &#10;Thomas Robinson &#10;Executive Vice President 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632" y="1453243"/>
            <a:ext cx="1153350" cy="86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8530" y="4786248"/>
            <a:ext cx="1181222" cy="989349"/>
          </a:xfrm>
          <a:prstGeom prst="rect">
            <a:avLst/>
          </a:prstGeom>
        </p:spPr>
      </p:pic>
      <p:pic>
        <p:nvPicPr>
          <p:cNvPr id="8" name="Picture 7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7436" y="4782801"/>
            <a:ext cx="1323010" cy="992796"/>
          </a:xfrm>
          <a:prstGeom prst="rect">
            <a:avLst/>
          </a:prstGeom>
        </p:spPr>
      </p:pic>
      <p:pic>
        <p:nvPicPr>
          <p:cNvPr id="9" name="Picture 8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28941" y="1453243"/>
            <a:ext cx="1165802" cy="779904"/>
          </a:xfrm>
          <a:prstGeom prst="rect">
            <a:avLst/>
          </a:prstGeom>
        </p:spPr>
      </p:pic>
      <p:pic>
        <p:nvPicPr>
          <p:cNvPr id="10" name="Picture 9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25723" y="4782801"/>
            <a:ext cx="1165945" cy="975253"/>
          </a:xfrm>
          <a:prstGeom prst="rect">
            <a:avLst/>
          </a:prstGeom>
        </p:spPr>
      </p:pic>
      <p:pic>
        <p:nvPicPr>
          <p:cNvPr id="11" name="Picture 10">
            <a:hlinkClick r:id="rId17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891531" y="4848115"/>
            <a:ext cx="1569941" cy="10242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104266" y="1667310"/>
            <a:ext cx="2583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All the images below are links</a:t>
            </a:r>
          </a:p>
          <a:p>
            <a:r>
              <a:rPr lang="en-US" sz="1400" i="1" dirty="0" smtClean="0"/>
              <a:t>All reports are in the state library</a:t>
            </a:r>
            <a:endParaRPr lang="en-US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5898366" y="804181"/>
            <a:ext cx="56179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Broadband Reports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7103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1709739"/>
            <a:ext cx="9006114" cy="1935162"/>
          </a:xfrm>
        </p:spPr>
        <p:txBody>
          <a:bodyPr/>
          <a:lstStyle/>
          <a:p>
            <a:r>
              <a:rPr lang="en-US" dirty="0" smtClean="0"/>
              <a:t>Where do we stand now?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Washington Ranks nationally</a:t>
            </a:r>
          </a:p>
          <a:p>
            <a:r>
              <a:rPr lang="en-US" dirty="0" smtClean="0"/>
              <a:t>Data from FCC 2016 report, </a:t>
            </a:r>
          </a:p>
          <a:p>
            <a:r>
              <a:rPr lang="en-US" dirty="0" smtClean="0"/>
              <a:t>Akamai State of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72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04671" y="899770"/>
            <a:ext cx="4528109" cy="2485555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2</a:t>
            </a:r>
            <a:r>
              <a:rPr lang="en-US" sz="4400" baseline="30000" dirty="0" smtClean="0"/>
              <a:t>nd</a:t>
            </a:r>
            <a:r>
              <a:rPr lang="en-US" sz="4400" dirty="0" smtClean="0"/>
              <a:t> best by % population with access at 25 Mbps</a:t>
            </a:r>
            <a:endParaRPr lang="en-US" sz="4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837328" y="3662910"/>
            <a:ext cx="3932237" cy="2435812"/>
          </a:xfrm>
        </p:spPr>
        <p:txBody>
          <a:bodyPr>
            <a:normAutofit/>
          </a:bodyPr>
          <a:lstStyle/>
          <a:p>
            <a:r>
              <a:rPr lang="en-US" dirty="0" smtClean="0"/>
              <a:t>FCC data from 2018 report assessing percentage of population lacking access to broadband at then-current broadband speed</a:t>
            </a:r>
          </a:p>
          <a:p>
            <a:r>
              <a:rPr lang="en-US" dirty="0" smtClean="0"/>
              <a:t>Up from 7</a:t>
            </a:r>
            <a:r>
              <a:rPr lang="en-US" baseline="30000" dirty="0" smtClean="0"/>
              <a:t>th</a:t>
            </a:r>
            <a:r>
              <a:rPr lang="en-US" dirty="0" smtClean="0"/>
              <a:t> in 2016 after a change in methodology at the FCC</a:t>
            </a:r>
          </a:p>
          <a:p>
            <a:r>
              <a:rPr lang="en-US" sz="1200" i="1" dirty="0" smtClean="0"/>
              <a:t>Data from the FCC Broadband Deployment Report, Appendix F, processed with </a:t>
            </a:r>
            <a:r>
              <a:rPr lang="en-US" sz="1200" i="1" dirty="0" err="1" smtClean="0"/>
              <a:t>PowerBI</a:t>
            </a:r>
            <a:endParaRPr lang="en-US" sz="1200" i="1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9547184"/>
              </p:ext>
            </p:extLst>
          </p:nvPr>
        </p:nvGraphicFramePr>
        <p:xfrm>
          <a:off x="9519186" y="3053309"/>
          <a:ext cx="2148401" cy="2221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Worksheet" r:id="rId3" imgW="2805001" imgH="2900287" progId="Excel.Sheet.12">
                  <p:embed/>
                </p:oleObj>
              </mc:Choice>
              <mc:Fallback>
                <p:oleObj name="Worksheet" r:id="rId3" imgW="2805001" imgH="2900287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9186" y="3053309"/>
                        <a:ext cx="2148401" cy="2221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282" y="5379662"/>
            <a:ext cx="1126344" cy="1031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2053" y="2489418"/>
            <a:ext cx="2207084" cy="378576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535511" y="3385324"/>
            <a:ext cx="2396218" cy="145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9395277" y="4018375"/>
            <a:ext cx="2396218" cy="1457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48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Over 90% 4G mobile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1819996"/>
            <a:ext cx="6172200" cy="4348308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839788" y="2565400"/>
            <a:ext cx="3932237" cy="1973943"/>
          </a:xfrm>
        </p:spPr>
        <p:txBody>
          <a:bodyPr/>
          <a:lstStyle/>
          <a:p>
            <a:r>
              <a:rPr lang="en-US" dirty="0" smtClean="0"/>
              <a:t>Over 90% of WA census blocks have multiple providers of 4G LTE</a:t>
            </a:r>
          </a:p>
          <a:p>
            <a:r>
              <a:rPr lang="en-US" dirty="0" smtClean="0"/>
              <a:t>… according to data from FCC as of June 2018</a:t>
            </a:r>
          </a:p>
          <a:p>
            <a:r>
              <a:rPr lang="en-US" i="1" dirty="0" smtClean="0"/>
              <a:t>Visualization from Internet-is-Infrastructure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363" y="4616302"/>
            <a:ext cx="1126344" cy="103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54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Data Problem </a:t>
            </a:r>
            <a:r>
              <a:rPr lang="en-US" b="1" dirty="0" smtClean="0"/>
              <a:t>#1 </a:t>
            </a:r>
            <a:r>
              <a:rPr lang="en-US" b="1" dirty="0" smtClean="0"/>
              <a:t>– imprecision</a:t>
            </a:r>
            <a:endParaRPr lang="en-US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FCC maps </a:t>
            </a:r>
            <a:r>
              <a:rPr lang="en-US" dirty="0"/>
              <a:t>n</a:t>
            </a:r>
            <a:r>
              <a:rPr lang="en-US" dirty="0" smtClean="0"/>
              <a:t>eighborhoods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23126" y="3026558"/>
            <a:ext cx="4791110" cy="3019447"/>
          </a:xfrm>
          <a:prstGeom prst="rect">
            <a:avLst/>
          </a:prstGeo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People live in homes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1978" y="2882899"/>
            <a:ext cx="4383641" cy="310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9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#2 – stats don’t </a:t>
            </a:r>
            <a:r>
              <a:rPr lang="en-US" dirty="0" smtClean="0"/>
              <a:t>match the </a:t>
            </a:r>
            <a:r>
              <a:rPr lang="en-US" b="1" dirty="0" smtClean="0"/>
              <a:t>citizen experience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985963"/>
            <a:ext cx="5332412" cy="823912"/>
          </a:xfrm>
        </p:spPr>
        <p:txBody>
          <a:bodyPr/>
          <a:lstStyle/>
          <a:p>
            <a:r>
              <a:rPr lang="en-US" dirty="0" smtClean="0"/>
              <a:t>FCC: all of WA above 25 mbps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899433" y="2964645"/>
            <a:ext cx="3038497" cy="314327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985963"/>
            <a:ext cx="5833382" cy="823912"/>
          </a:xfrm>
        </p:spPr>
        <p:txBody>
          <a:bodyPr/>
          <a:lstStyle/>
          <a:p>
            <a:r>
              <a:rPr lang="en-US" dirty="0" smtClean="0"/>
              <a:t>Speed tests: 50% of WA below 28mbps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831" y="2882900"/>
            <a:ext cx="2571926" cy="3306763"/>
          </a:xfrm>
        </p:spPr>
      </p:pic>
    </p:spTree>
    <p:extLst>
      <p:ext uri="{BB962C8B-B14F-4D97-AF65-F5344CB8AC3E}">
        <p14:creationId xmlns:p14="http://schemas.microsoft.com/office/powerpoint/2010/main" val="62796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#3 – technology-focused, not service-focused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Fixed – DSL/Cable/Fiber/Wireless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Mobile – 4G LTE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3013947"/>
            <a:ext cx="5183188" cy="3044669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39787" y="3062933"/>
            <a:ext cx="5157787" cy="280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6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Microsoft maps the gap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2917" y="1930853"/>
            <a:ext cx="5673595" cy="340088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Microsoft has studied the broadband access data published by the FCC, and compared it to data on internet use obtained by the company independently.</a:t>
            </a:r>
            <a:br>
              <a:rPr lang="en-US" dirty="0"/>
            </a:br>
            <a:endParaRPr lang="en-US" dirty="0"/>
          </a:p>
          <a:p>
            <a:r>
              <a:rPr lang="en-US" dirty="0"/>
              <a:t>Microsoft's conclusions are especially significant for Ferry County, one of Washington's most rural areas.</a:t>
            </a:r>
            <a:br>
              <a:rPr lang="en-US" dirty="0"/>
            </a:br>
            <a:endParaRPr lang="en-US" dirty="0"/>
          </a:p>
          <a:p>
            <a:r>
              <a:rPr lang="en-US" dirty="0"/>
              <a:t>This analysis shows that while FCC data indicate 100% of Ferry County residents have access to broadband, Microsoft data show only 2.2% are using broadband speeds to reach the internet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920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Tests - Peers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549" y="1551215"/>
            <a:ext cx="7268715" cy="411064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 smtClean="0"/>
              <a:t>mLab</a:t>
            </a:r>
            <a:r>
              <a:rPr lang="en-US" dirty="0" smtClean="0"/>
              <a:t> is an open database of speed test results from around the world</a:t>
            </a:r>
          </a:p>
          <a:p>
            <a:endParaRPr lang="en-US" dirty="0"/>
          </a:p>
          <a:p>
            <a:r>
              <a:rPr lang="en-US" dirty="0" smtClean="0"/>
              <a:t>Washington results (red) are about even with the national average (magenta)</a:t>
            </a:r>
          </a:p>
          <a:p>
            <a:r>
              <a:rPr lang="en-US" dirty="0" smtClean="0"/>
              <a:t>Massachusetts (pink) is noticeably faster</a:t>
            </a:r>
          </a:p>
          <a:p>
            <a:r>
              <a:rPr lang="en-US" dirty="0" smtClean="0"/>
              <a:t>Idaho (black) is noticeably slower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smtClean="0"/>
              <a:t>Speed tests show what the user experiences on their particular computer or phone, which may be misconfigured or just swamped with </a:t>
            </a:r>
            <a:r>
              <a:rPr lang="en-US" i="1" dirty="0" err="1" smtClean="0"/>
              <a:t>Fortnite</a:t>
            </a:r>
            <a:r>
              <a:rPr lang="en-US" i="1" dirty="0" smtClean="0"/>
              <a:t> gamers.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71395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/ Rural </a:t>
            </a:r>
            <a:r>
              <a:rPr lang="en-US" dirty="0" smtClean="0"/>
              <a:t>divide </a:t>
            </a:r>
            <a:r>
              <a:rPr lang="en-US" dirty="0" smtClean="0"/>
              <a:t>(excluding Satellite service)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About twice as many “rural” residents are unserved compared to “metro” residents</a:t>
            </a:r>
          </a:p>
          <a:p>
            <a:pPr lvl="1"/>
            <a:r>
              <a:rPr lang="en-US" dirty="0" smtClean="0"/>
              <a:t>Fewer rural residents have a choice of providers</a:t>
            </a:r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86" y="3781887"/>
            <a:ext cx="10460938" cy="21902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7778" y="6045693"/>
            <a:ext cx="6054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 from the FCC, visualization from Internet-is-Infrastructure</a:t>
            </a:r>
          </a:p>
          <a:p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34378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1849" y="1709739"/>
            <a:ext cx="9324521" cy="1935162"/>
          </a:xfrm>
        </p:spPr>
        <p:txBody>
          <a:bodyPr>
            <a:normAutofit/>
          </a:bodyPr>
          <a:lstStyle/>
          <a:p>
            <a:r>
              <a:rPr lang="en-US" dirty="0" smtClean="0"/>
              <a:t>A short history 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i="1" dirty="0" smtClean="0"/>
              <a:t>1996 to present</a:t>
            </a:r>
            <a:endParaRPr lang="en-US" i="1" dirty="0"/>
          </a:p>
        </p:txBody>
      </p:sp>
      <p:sp>
        <p:nvSpPr>
          <p:cNvPr id="8" name="Subtit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Broadband data, development, and expectations over time</a:t>
            </a:r>
          </a:p>
        </p:txBody>
      </p:sp>
    </p:spTree>
    <p:extLst>
      <p:ext uri="{BB962C8B-B14F-4D97-AF65-F5344CB8AC3E}">
        <p14:creationId xmlns:p14="http://schemas.microsoft.com/office/powerpoint/2010/main" val="4174323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Actual places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21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Bellevue: Multiple Providers of very fast service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401" y="2200259"/>
            <a:ext cx="9039291" cy="4229131"/>
          </a:xfrm>
          <a:prstGeom prst="rect">
            <a:avLst/>
          </a:prstGeom>
        </p:spPr>
      </p:pic>
      <p:pic>
        <p:nvPicPr>
          <p:cNvPr id="9" name="Content Placeholder 8">
            <a:hlinkClick r:id="rId3"/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743557" y="5436748"/>
            <a:ext cx="2148831" cy="9926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84992" y="4731204"/>
            <a:ext cx="163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Including Satellite service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45738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Pomeroy – 10 megabits or satellite </a:t>
            </a:r>
            <a:endParaRPr lang="en-US" dirty="0"/>
          </a:p>
        </p:txBody>
      </p:sp>
      <p:pic>
        <p:nvPicPr>
          <p:cNvPr id="9" name="Content Placeholder 8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0383" y="2628900"/>
            <a:ext cx="7491233" cy="3548063"/>
          </a:xfrm>
          <a:prstGeom prst="rect">
            <a:avLst/>
          </a:prstGeom>
        </p:spPr>
      </p:pic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8857" y="4989724"/>
            <a:ext cx="2629703" cy="1227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231924" y="4343391"/>
            <a:ext cx="1638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Including Satellite service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39188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Chewelah: at least 2 providers at 100 mbps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0233" y="2388054"/>
            <a:ext cx="8090298" cy="38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83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Where’s the rest of the data?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to find broadband data, including:</a:t>
            </a:r>
          </a:p>
          <a:p>
            <a:r>
              <a:rPr lang="en-US" dirty="0" smtClean="0"/>
              <a:t>Open data on Data.wa.gov, FCC maps and data,  Reports in the State Archive</a:t>
            </a:r>
          </a:p>
          <a:p>
            <a:r>
              <a:rPr lang="en-US" dirty="0" smtClean="0"/>
              <a:t>Images marked with this symbol are hyperlinks to online resources</a:t>
            </a:r>
          </a:p>
          <a:p>
            <a:r>
              <a:rPr lang="en-US" dirty="0"/>
              <a:t>Selected communities in Washington </a:t>
            </a:r>
            <a:r>
              <a:rPr lang="en-US" dirty="0" smtClean="0"/>
              <a:t>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35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Free and civic tools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Some broadband datasets are so large that they need to be carefully filtered or configured in order to work and make sense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957" y="1234273"/>
            <a:ext cx="5116330" cy="26622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979" y="4920569"/>
            <a:ext cx="2597390" cy="14688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9057" y="4060755"/>
            <a:ext cx="2632981" cy="2285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979" y="3968524"/>
            <a:ext cx="2332308" cy="107027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5384346" y="4020911"/>
            <a:ext cx="477611" cy="355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553450" y="3883182"/>
            <a:ext cx="477611" cy="355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44935" y="1162275"/>
            <a:ext cx="1035505" cy="3551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97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787" y="1676400"/>
            <a:ext cx="4181249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 Data: data.wa.gov/geo.wa.gov</a:t>
            </a:r>
            <a:endParaRPr lang="en-US" dirty="0"/>
          </a:p>
        </p:txBody>
      </p:sp>
      <p:pic>
        <p:nvPicPr>
          <p:cNvPr id="10" name="Content Placeholder 9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92707" y="1363194"/>
            <a:ext cx="5095912" cy="3914804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FCC 477 wired and wireless data for the NW (WA, OR, ID)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USAC data on addresses benefiting from CAF 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ommunity </a:t>
            </a:r>
            <a:r>
              <a:rPr lang="en-US" dirty="0"/>
              <a:t>anchor institution </a:t>
            </a:r>
            <a:r>
              <a:rPr lang="en-US" dirty="0" smtClean="0"/>
              <a:t>lists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peed </a:t>
            </a:r>
            <a:r>
              <a:rPr lang="en-US" dirty="0"/>
              <a:t>test data from </a:t>
            </a:r>
            <a:r>
              <a:rPr lang="en-US" dirty="0" err="1"/>
              <a:t>Ookla</a:t>
            </a:r>
            <a:r>
              <a:rPr lang="en-US" dirty="0"/>
              <a:t> for 2010-2014 by </a:t>
            </a:r>
            <a:r>
              <a:rPr lang="en-US" dirty="0" smtClean="0"/>
              <a:t>address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Population by census block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Parcels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School technology survey</a:t>
            </a:r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2286" y="1363194"/>
            <a:ext cx="1042075" cy="303720"/>
          </a:xfrm>
          <a:prstGeom prst="rect">
            <a:avLst/>
          </a:prstGeom>
        </p:spPr>
      </p:pic>
      <p:pic>
        <p:nvPicPr>
          <p:cNvPr id="13" name="Picture 12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8705" y="3539217"/>
            <a:ext cx="4327826" cy="2678573"/>
          </a:xfrm>
          <a:prstGeom prst="rect">
            <a:avLst/>
          </a:prstGeom>
        </p:spPr>
      </p:pic>
      <p:pic>
        <p:nvPicPr>
          <p:cNvPr id="14" name="Picture 13">
            <a:hlinkClick r:id="rId8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12286" y="3598408"/>
            <a:ext cx="2152666" cy="25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3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Licensed Data: </a:t>
            </a:r>
            <a:br>
              <a:rPr lang="en-US" dirty="0" smtClean="0"/>
            </a:br>
            <a:r>
              <a:rPr lang="en-US" dirty="0" smtClean="0"/>
              <a:t>Fiber, Towers, </a:t>
            </a:r>
            <a:r>
              <a:rPr lang="en-US" dirty="0" err="1" smtClean="0"/>
              <a:t>CaTV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Some data are much easier to buy than to assemble.  These include multiple provider locations of things like fiber optics, Cable TV Service areas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8646" y="1269967"/>
            <a:ext cx="5751740" cy="477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759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don’t know</a:t>
            </a:r>
            <a:endParaRPr lang="en-US" dirty="0"/>
          </a:p>
        </p:txBody>
      </p:sp>
      <p:pic>
        <p:nvPicPr>
          <p:cNvPr id="5" name="Content Placeholder 4" descr="How Do I Know What to Charge? | Spark Consult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576" y="1516602"/>
            <a:ext cx="3726741" cy="46355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Price of competitive services in the marketplace</a:t>
            </a:r>
          </a:p>
          <a:p>
            <a:endParaRPr lang="en-US" dirty="0"/>
          </a:p>
          <a:p>
            <a:r>
              <a:rPr lang="en-US" dirty="0" smtClean="0"/>
              <a:t>Local service speed increases</a:t>
            </a:r>
            <a:endParaRPr lang="en-US" dirty="0"/>
          </a:p>
        </p:txBody>
      </p:sp>
      <p:pic>
        <p:nvPicPr>
          <p:cNvPr id="6" name="Picture 5" descr="Door Hanger Template Black Free Stock Photo - Public Domain Picture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54" y="1700928"/>
            <a:ext cx="2759291" cy="413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280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181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1996 – K-20 Network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990559"/>
            <a:ext cx="6172200" cy="400718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</a:t>
            </a:r>
            <a:r>
              <a:rPr lang="en-US" dirty="0">
                <a:hlinkClick r:id="rId3"/>
              </a:rPr>
              <a:t>K-20 Educational Network</a:t>
            </a:r>
            <a:r>
              <a:rPr lang="en-US" dirty="0"/>
              <a:t> is a statewide large-scale and high-speed intranet and is also the conduit for Internet services for education institutions across Washington State.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State Legislature created the K-20 Network in 1996 for several purposes: to use technology to educate, to teach students how to use technology, and to connect Washington’s educational institutions.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network includes a 100 gigabit dense wave division multiplexing backbone and over 400 Ethernet tail circuits providing from 100 megabits two 2 gigabits of broadband to higher education, community college and K-12 institutions statewide.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768" y="1370685"/>
            <a:ext cx="1337214" cy="114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470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federal programs</a:t>
            </a:r>
            <a:endParaRPr lang="en-US" dirty="0"/>
          </a:p>
        </p:txBody>
      </p:sp>
      <p:pic>
        <p:nvPicPr>
          <p:cNvPr id="5" name="Picture Placeholder 4">
            <a:hlinkClick r:id="rId2"/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50" t="-2880" r="-579" b="-31887"/>
          <a:stretch/>
        </p:blipFill>
        <p:spPr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FCC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E-Rate: discounted service for schools and libraries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Connect America Fund: location-based support direct to providers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Lifeline: discounted service for low income subscribers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Rural Healthcare: equipment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Community Connect: unserved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Rural Broadband Access Loans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Distance Learning / Telemedicine DLT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ReConnect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EDA – various </a:t>
            </a:r>
            <a:r>
              <a:rPr lang="en-US" dirty="0" smtClean="0"/>
              <a:t>programs</a:t>
            </a:r>
            <a:endParaRPr lang="en-US" dirty="0"/>
          </a:p>
        </p:txBody>
      </p:sp>
      <p:pic>
        <p:nvPicPr>
          <p:cNvPr id="6" name="Picture 5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819" y="5357813"/>
            <a:ext cx="1935342" cy="85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08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Best Practices – lessons from history</a:t>
            </a:r>
            <a:endParaRPr lang="en-US" sz="44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53564" y="2192853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Broadband is local</a:t>
            </a:r>
          </a:p>
          <a:p>
            <a:pPr lvl="1"/>
            <a:r>
              <a:rPr lang="en-US" sz="2800" dirty="0"/>
              <a:t>What works for Sequim may not work for </a:t>
            </a:r>
            <a:r>
              <a:rPr lang="en-US" sz="2800" dirty="0" err="1" smtClean="0"/>
              <a:t>Washtucna</a:t>
            </a:r>
            <a:endParaRPr lang="en-US" sz="2800" dirty="0" smtClean="0"/>
          </a:p>
          <a:p>
            <a:pPr lvl="1"/>
            <a:r>
              <a:rPr lang="en-US" sz="2800" dirty="0"/>
              <a:t>Olympia is not the Oracle</a:t>
            </a:r>
          </a:p>
          <a:p>
            <a:pPr lvl="1"/>
            <a:r>
              <a:rPr lang="en-US" sz="2800" dirty="0"/>
              <a:t>Local residents, local </a:t>
            </a:r>
            <a:r>
              <a:rPr lang="en-US" sz="2800" dirty="0" smtClean="0"/>
              <a:t>solutions</a:t>
            </a:r>
            <a:endParaRPr lang="en-US" sz="2800" dirty="0"/>
          </a:p>
          <a:p>
            <a:pPr lvl="1"/>
            <a:r>
              <a:rPr lang="en-US" sz="2800" dirty="0"/>
              <a:t>Does your </a:t>
            </a:r>
            <a:r>
              <a:rPr lang="en-US" sz="2800" dirty="0" smtClean="0"/>
              <a:t>legislator’s office have </a:t>
            </a:r>
            <a:r>
              <a:rPr lang="en-US" sz="2800" dirty="0"/>
              <a:t>broadband info?</a:t>
            </a:r>
          </a:p>
          <a:p>
            <a:pPr lvl="1"/>
            <a:endParaRPr lang="en-US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57686" y="2095500"/>
            <a:ext cx="5645728" cy="4621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900" dirty="0" smtClean="0"/>
              <a:t>Measure what matters</a:t>
            </a:r>
          </a:p>
          <a:p>
            <a:pPr lvl="1"/>
            <a:r>
              <a:rPr lang="en-US" sz="2800" dirty="0" smtClean="0"/>
              <a:t>If you care about broadband at home, don’t settle for measuring it in the neighborhood</a:t>
            </a:r>
          </a:p>
          <a:p>
            <a:pPr lvl="1"/>
            <a:r>
              <a:rPr lang="en-US" sz="2800" dirty="0" smtClean="0"/>
              <a:t>If you care about citizen satisfaction, listen to the complaints</a:t>
            </a:r>
          </a:p>
          <a:p>
            <a:pPr lvl="1"/>
            <a:r>
              <a:rPr lang="en-US" sz="2800" dirty="0" smtClean="0"/>
              <a:t>Whatever you do, Promote the positive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5859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4775" y="1526042"/>
            <a:ext cx="6813550" cy="1935162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	</a:t>
            </a:r>
            <a:r>
              <a:rPr lang="en-US" sz="8000" b="1" dirty="0" smtClean="0">
                <a:solidFill>
                  <a:schemeClr val="accent1"/>
                </a:solidFill>
              </a:rPr>
              <a:t>Thank you</a:t>
            </a:r>
            <a:endParaRPr lang="en-US" sz="80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Wilford “Will” Saunders	</a:t>
            </a:r>
            <a:r>
              <a:rPr lang="en-US" sz="2800" dirty="0"/>
              <a:t>	</a:t>
            </a:r>
            <a:r>
              <a:rPr lang="en-US" sz="2800" dirty="0" smtClean="0"/>
              <a:t>			</a:t>
            </a:r>
          </a:p>
          <a:p>
            <a:pPr marL="228600" lvl="1" indent="0">
              <a:buNone/>
            </a:pPr>
            <a:r>
              <a:rPr lang="en-US" sz="2800" dirty="0" smtClean="0"/>
              <a:t>Office of the State CIO (OCIO)			</a:t>
            </a:r>
            <a:endParaRPr lang="en-US" sz="2800" dirty="0"/>
          </a:p>
          <a:p>
            <a:pPr marL="228600" lvl="1" indent="0">
              <a:buNone/>
            </a:pPr>
            <a:endParaRPr lang="en-US" dirty="0" smtClean="0"/>
          </a:p>
          <a:p>
            <a:pPr marL="228600" lvl="1" indent="0">
              <a:buNone/>
            </a:pPr>
            <a:r>
              <a:rPr lang="en-US" dirty="0" smtClean="0">
                <a:hlinkClick r:id="rId2"/>
              </a:rPr>
              <a:t>will.saunders@ocio.wa.gov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5049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the basics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deeper dive into the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7850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1676400"/>
            <a:ext cx="4389438" cy="889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Fixed Service at 25 mbps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7428" y="1363586"/>
            <a:ext cx="5460853" cy="402737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363" y="2565400"/>
            <a:ext cx="4589462" cy="37465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Residents of “metropolitan” census blocks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2.7% are unserved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28.6% have 3+ options (“well served”)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68.7% have only 1 or 2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Residents of “rural” census blocks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16.4% are unserved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4.9% have 3+ options  (“well served”)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78.7% have only 1 or 2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 but about 50 census block groups have access to broadband from at least one provider at or above 25 megabits download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6426" y="1592186"/>
            <a:ext cx="1104130" cy="6939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37855" y="1082007"/>
            <a:ext cx="2130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Census Block Groups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6047" y="5390964"/>
            <a:ext cx="5004965" cy="96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74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Fixed service at 150Mbps upload </a:t>
            </a:r>
            <a:r>
              <a:rPr lang="en-US" u="sng" dirty="0" smtClean="0"/>
              <a:t>and download</a:t>
            </a:r>
            <a:endParaRPr lang="en-US" u="sng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79156" y="1221225"/>
            <a:ext cx="6172200" cy="4255893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If we slide the scale a bit to look at people with access to 150mbps download and upload (the state’s 2028 goal) then the picture looks very different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 smtClean="0"/>
              <a:t>No</a:t>
            </a:r>
            <a:r>
              <a:rPr lang="en-US" dirty="0" smtClean="0"/>
              <a:t> </a:t>
            </a:r>
            <a:r>
              <a:rPr lang="en-US" dirty="0" err="1"/>
              <a:t>Washingontians</a:t>
            </a:r>
            <a:r>
              <a:rPr lang="en-US" dirty="0"/>
              <a:t> currently have 3+ </a:t>
            </a:r>
            <a:r>
              <a:rPr lang="en-US" dirty="0" smtClean="0"/>
              <a:t>choices at these speeds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Metro residents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80.7% are </a:t>
            </a:r>
            <a:r>
              <a:rPr lang="en-US" u="sng" dirty="0" smtClean="0"/>
              <a:t>unserved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19.2% have 1-2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Rural residents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80.1% are unserved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19.9% have 1-2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666" y="5317131"/>
            <a:ext cx="4985690" cy="10775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087" y="1221225"/>
            <a:ext cx="1176346" cy="72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7283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Rural/urban Disparity top 10</a:t>
            </a:r>
            <a:endParaRPr lang="en-US" sz="32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5976518" y="321869"/>
          <a:ext cx="6020685" cy="6140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FCC data from 2016, highlighting counties with large disparities between urban and rural populations without access.</a:t>
            </a:r>
          </a:p>
          <a:p>
            <a:endParaRPr lang="en-US" dirty="0"/>
          </a:p>
          <a:p>
            <a:r>
              <a:rPr lang="en-US" dirty="0" smtClean="0"/>
              <a:t>100% of Garfield county’s rural population is reported to lack access to broadband</a:t>
            </a:r>
          </a:p>
          <a:p>
            <a:r>
              <a:rPr lang="en-US" dirty="0" smtClean="0"/>
              <a:t>Pend Oreille county has over 80% of its rural population unserved and about 80% of its urban population unserved.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13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0903" y="832756"/>
            <a:ext cx="7729728" cy="75001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Roll-your-own data…</a:t>
            </a:r>
            <a:endParaRPr lang="en-US" sz="4400" dirty="0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45" y="1746297"/>
            <a:ext cx="11346594" cy="4672127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11304608" y="1582772"/>
            <a:ext cx="448481" cy="30374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3403" y="207864"/>
            <a:ext cx="1538433" cy="15384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5572" y="1365312"/>
            <a:ext cx="3844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privacy.wa.gov/broadband-data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861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Visuals from 2016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63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Rural Broadband Adoption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From UTC, NTIA, FCC studies</a:t>
            </a:r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/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3893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BTOP era 2009-14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2392" t="-2056" r="-771" b="-18169"/>
          <a:stretch/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Federal Grants and loans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Broadband Technology Opportunity Program (BTOP / CFDA 11.557)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NoaNet</a:t>
            </a:r>
            <a:r>
              <a:rPr lang="en-US" dirty="0" smtClean="0"/>
              <a:t> $130 million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Pend Oreille PUD $27 million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Toledo Tel $2 million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EdLab</a:t>
            </a:r>
            <a:r>
              <a:rPr lang="en-US" dirty="0" smtClean="0"/>
              <a:t> $8 million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State Broadband Initiative (SBI / CFDA 11.558)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WA Dept. of Commerce $7 million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Broadband Initiatives Program (BIP / CFDA 10.787)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Okanogan PUD $5 million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Ecliptixnet</a:t>
            </a:r>
            <a:r>
              <a:rPr lang="en-US" dirty="0" smtClean="0"/>
              <a:t> $14 million</a:t>
            </a: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07" y="5666014"/>
            <a:ext cx="318135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0902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Adoption over time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 2007 the UTC studied broadband availability and adoption in 5 rural counties:</a:t>
            </a:r>
          </a:p>
          <a:p>
            <a:pPr lvl="1"/>
            <a:r>
              <a:rPr lang="en-US" dirty="0" smtClean="0"/>
              <a:t>“</a:t>
            </a:r>
            <a:r>
              <a:rPr lang="en-US" b="1" dirty="0" smtClean="0"/>
              <a:t>32%</a:t>
            </a:r>
            <a:r>
              <a:rPr lang="en-US" dirty="0" smtClean="0"/>
              <a:t> of total residents in the five studied counties have wireline broadband services”</a:t>
            </a:r>
          </a:p>
          <a:p>
            <a:r>
              <a:rPr lang="en-US" dirty="0" smtClean="0"/>
              <a:t>In 2011 the NTIA studied rural and urban broadband adoption across the country</a:t>
            </a:r>
          </a:p>
          <a:p>
            <a:pPr lvl="1"/>
            <a:r>
              <a:rPr lang="en-US" b="1" dirty="0" smtClean="0"/>
              <a:t>68%</a:t>
            </a:r>
            <a:r>
              <a:rPr lang="en-US" dirty="0" smtClean="0"/>
              <a:t> of rural households have broadband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2018 FCC reports </a:t>
            </a:r>
            <a:r>
              <a:rPr lang="en-US" b="1" dirty="0" smtClean="0"/>
              <a:t>98.30%</a:t>
            </a:r>
            <a:r>
              <a:rPr lang="en-US" dirty="0" smtClean="0"/>
              <a:t> of rural residents have access to broadband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4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Broadband expansion grant funds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From an NTIA scan of State-sponsored broadband programs in 2016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/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89058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 in context: </a:t>
            </a:r>
            <a:br>
              <a:rPr lang="en-US" dirty="0" smtClean="0"/>
            </a:br>
            <a:r>
              <a:rPr lang="en-US" dirty="0" smtClean="0"/>
              <a:t>	more community snapshots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Selected communities in Washington State (alphabetical order)</a:t>
            </a:r>
          </a:p>
          <a:p>
            <a:r>
              <a:rPr lang="en-US" dirty="0" smtClean="0"/>
              <a:t>With data from the FCC, </a:t>
            </a:r>
            <a:r>
              <a:rPr lang="en-US" dirty="0" err="1" smtClean="0"/>
              <a:t>BroadbandNow</a:t>
            </a:r>
            <a:r>
              <a:rPr lang="en-US" dirty="0" smtClean="0"/>
              <a:t>, Root metrics and others</a:t>
            </a:r>
          </a:p>
          <a:p>
            <a:r>
              <a:rPr lang="en-US" dirty="0" smtClean="0"/>
              <a:t>Most images are also linked to the source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5008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Bellevue in 2016</a:t>
            </a:r>
            <a:endParaRPr lang="en-US" sz="4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839788" y="2086319"/>
            <a:ext cx="5662612" cy="597565"/>
          </a:xfrm>
        </p:spPr>
        <p:txBody>
          <a:bodyPr>
            <a:noAutofit/>
          </a:bodyPr>
          <a:lstStyle/>
          <a:p>
            <a:r>
              <a:rPr lang="en-US" sz="2800" dirty="0" smtClean="0"/>
              <a:t>FCC: Multiple providers</a:t>
            </a:r>
            <a:endParaRPr lang="en-US" sz="2800" dirty="0"/>
          </a:p>
        </p:txBody>
      </p:sp>
      <p:pic>
        <p:nvPicPr>
          <p:cNvPr id="5124" name="Picture 4" descr="Machine generated alternative text:&#10;Address &#10;Bellevue, 98004, Washington, United States &#10;WA 520 &#10;e &#10;Midlakes &#10;ST &#10;Wilbur &#10;Fixed &#10;Providers &#10;S20 &#10;NE 2 &#10;Ashwoad &#10;Northup &#10;Downe Upe &#10;20 &#10;2 &#10;1000 &#10;1000 &#10;250 &#10;25 &#10;15 &#10;2 &#10;Census Block &#10;FIPS code: &#10;Designation: &#10;Providers &#10;Name • &#10;CenturyLink &#10;CenturyLink &#10;Comcast &#10;HughesNet &#10;Skycasters &#10;530330238031005 &#10;Urban &#10;Tech &#10;ADSL &#10;Cable &#10;Satellite &#10;Satellite &#10;NE 24TH ST &#10;Clyde Hill &#10;NE 20TH ST &#10;Overlake Golf &amp; &#10;Country Cluh &#10;Medina &#10;NE 8TH ST &#10;Clyde &#10;Eastland &#10;Overlake &#10;Medical Center &#10;Bellevue &#10;NE 2ND ST &#10;2 &#10;1.3 &#10;25 &#10;3 &#10;1000 &#10;StarTouch Broadband &#10;ViaSat Inc &#10;Wave &#10;Map Layers &#10;Wireless &#10;Satellite &#10;Other &#10;25 &#10;12 &#10;1000 &#10;Areas without population are shown without color. &#10;Fixed broadband 25/3 (Mbps) &#10;No fixed broadband 25/3 (Mbps) &#10;FCC, Mapbox OpenStreetMap Improve this map 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81" y="3192236"/>
            <a:ext cx="5502310" cy="3302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48093" y="1880751"/>
            <a:ext cx="4795762" cy="843976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Broadbandnow</a:t>
            </a:r>
            <a:r>
              <a:rPr lang="en-US" sz="2800" dirty="0" smtClean="0"/>
              <a:t>: 2 with fiber</a:t>
            </a:r>
            <a:endParaRPr lang="en-US" sz="2800" dirty="0"/>
          </a:p>
        </p:txBody>
      </p:sp>
      <p:pic>
        <p:nvPicPr>
          <p:cNvPr id="13" name="Content Placeholder 12">
            <a:hlinkClick r:id="rId4"/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172200" y="3192236"/>
            <a:ext cx="5183188" cy="304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221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FCC: East side served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5" y="2313433"/>
            <a:ext cx="5101997" cy="704087"/>
          </a:xfrm>
        </p:spPr>
        <p:txBody>
          <a:bodyPr/>
          <a:lstStyle/>
          <a:p>
            <a:r>
              <a:rPr lang="en-US" dirty="0" smtClean="0"/>
              <a:t>Broadband now: multiple modes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Chewelah in 2016</a:t>
            </a:r>
            <a:endParaRPr lang="en-US" dirty="0"/>
          </a:p>
        </p:txBody>
      </p:sp>
      <p:pic>
        <p:nvPicPr>
          <p:cNvPr id="3074" name="Picture 2" descr="Machine generated alternative text:&#10;Address &#10;Chewelah, 99109, Washington, United States &#10;298s &#10;2593 &#10;e &#10;Mopbox &#10;Fixed &#10;Census Block &#10;Demographics &#10;FIPS code: &#10;Designation: &#10;Providers &#10;Name • &#10;CenturyLink &#10;Down; Upe &#10;2 &#10;100 &#10;100 &#10;2 &#10;100 &#10;1.3 &#10;25 &#10;530659507001037 &#10;Rural &#10;Tech &#10;ADSL &#10;Other &#10;Wireless &#10;Satellite &#10;Wireless &#10;Satellite &#10;Wireless &#10;Satellite &#10;us &#10;Che &#10;elah &#10;25 &#10;100 &#10;100 &#10;15 &#10;100 &#10;2 &#10;25 &#10;Desert Winds Wireless &#10;Desert Winds Wireless &#10;HughesNet &#10;Internet Xpress &amp; Desert &#10;Winds Wireless &#10;Skycasters &#10;StarTouch Broadband &#10;ViaSat Inc &#10;Map Layers &#10;us &#10;2879 &#10;FCC, Mapbox OpenStreetMap Improve this map &#10;Areas without population are shown without color. &#10;Fixed broadband 25/3 (Mbps) &#10;No fixed broadband 25/3 (Mbps) 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53" y="3177541"/>
            <a:ext cx="5562091" cy="34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chine generated alternative text:&#10;DSL &#10;DSL &#10;CenturyLink &#10;FIBER &#10;FIBER &#10;Residential (9) &#10;Availabiliv &#10;AVAILABILITY &#10;1 00.0% &#10;AVAILABILITY &#10;84.2% &#10;AVAILABILITY &#10;41 &#10;AVAILABILITY &#10;4.1% &#10;AÆiIabili3 &#10;AVAILABILITY &#10;100.0% &#10;AVAILABILITY &#10;100.0% &#10;FASTEST SPEED &#10;100 &#10;mbps &#10;FASTEST SPEED &#10;30 &#10;FASTEST SPEED &#10;100 &#10;mbps &#10;FASTEST SPEED &#10;100 &#10;mbps &#10;FASTEST SPEED &#10;IOO &#10;mbps &#10;FASTEST SPEED &#10;25 &#10;PRICING &#10;PRICING FOR 10 MBPS &#10;$45.00 &#10;PRICING &#10;PRICING FOR 30 MBPS &#10;$67.95 &#10;PRICING FOR 10 Maps &#10;$130.00 &#10;PRICING FOR 10 Maps &#10;$169.99 &#10;SETUP SERVICE &#10;(509) 591-0808 &#10;SETUP SERVICE &#10;(888) 450-4052 &#10;SETUP SERVICE &#10;(509) 591-0808 &#10;SETUP SERVICE &#10;(509) 447-3067 &#10;SETUP SERVICE &#10;(509) 591-0808 &#10;SETUP SERVICE &#10;(888) 733-0203 &#10;Rati ng &#10;CUSTOMER RATING &#10;CUSTOMER RATING &#10;CUSTOMER RATING &#10;CUSTOMER RATING &#10;FIXED WIRELESS PROVIDERS O &#10;FIXED WIRELESS &#10;FIXED WIRELESS &#10;C Rating &#10;CUSTOMER RATING &#10;CUSTOMER RATING 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12" y="3143249"/>
            <a:ext cx="3991038" cy="35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8173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FCC: Only Comcast &gt;25 megs</a:t>
            </a:r>
            <a:endParaRPr lang="en-US" dirty="0"/>
          </a:p>
        </p:txBody>
      </p:sp>
      <p:pic>
        <p:nvPicPr>
          <p:cNvPr id="10" name="Content Placeholder 9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0012" y="3143250"/>
            <a:ext cx="5705749" cy="3431326"/>
          </a:xfrm>
          <a:prstGeom prst="rect">
            <a:avLst/>
          </a:prstGeom>
        </p:spPr>
      </p:pic>
      <p:pic>
        <p:nvPicPr>
          <p:cNvPr id="7" name="Content Placeholder 6">
            <a:hlinkClick r:id="rId4"/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729281" y="3143250"/>
            <a:ext cx="4587333" cy="3431326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978298" cy="704087"/>
          </a:xfrm>
        </p:spPr>
        <p:txBody>
          <a:bodyPr/>
          <a:lstStyle/>
          <a:p>
            <a:r>
              <a:rPr lang="en-US" dirty="0" smtClean="0"/>
              <a:t>Root metrics: spotty mobile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Aberdeen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0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FCC: East side served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5" y="2313433"/>
            <a:ext cx="5101997" cy="704087"/>
          </a:xfrm>
        </p:spPr>
        <p:txBody>
          <a:bodyPr/>
          <a:lstStyle/>
          <a:p>
            <a:r>
              <a:rPr lang="en-US" dirty="0" smtClean="0"/>
              <a:t>Broadband now: multiple modes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Chewelah</a:t>
            </a:r>
            <a:endParaRPr lang="en-US" dirty="0"/>
          </a:p>
        </p:txBody>
      </p:sp>
      <p:pic>
        <p:nvPicPr>
          <p:cNvPr id="3074" name="Picture 2" descr="Machine generated alternative text:&#10;Address &#10;Chewelah, 99109, Washington, United States &#10;298s &#10;2593 &#10;e &#10;Mopbox &#10;Fixed &#10;Census Block &#10;Demographics &#10;FIPS code: &#10;Designation: &#10;Providers &#10;Name • &#10;CenturyLink &#10;Down; Upe &#10;2 &#10;100 &#10;100 &#10;2 &#10;100 &#10;1.3 &#10;25 &#10;530659507001037 &#10;Rural &#10;Tech &#10;ADSL &#10;Other &#10;Wireless &#10;Satellite &#10;Wireless &#10;Satellite &#10;Wireless &#10;Satellite &#10;us &#10;Che &#10;elah &#10;25 &#10;100 &#10;100 &#10;15 &#10;100 &#10;2 &#10;25 &#10;Desert Winds Wireless &#10;Desert Winds Wireless &#10;HughesNet &#10;Internet Xpress &amp; Desert &#10;Winds Wireless &#10;Skycasters &#10;StarTouch Broadband &#10;ViaSat Inc &#10;Map Layers &#10;us &#10;2879 &#10;FCC, Mapbox OpenStreetMap Improve this map &#10;Areas without population are shown without color. &#10;Fixed broadband 25/3 (Mbps) &#10;No fixed broadband 25/3 (Mbps) 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53" y="3177541"/>
            <a:ext cx="5562091" cy="3436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chine generated alternative text:&#10;DSL &#10;DSL &#10;CenturyLink &#10;FIBER &#10;FIBER &#10;Residential (9) &#10;Availabiliv &#10;AVAILABILITY &#10;1 00.0% &#10;AVAILABILITY &#10;84.2% &#10;AVAILABILITY &#10;41 &#10;AVAILABILITY &#10;4.1% &#10;AÆiIabili3 &#10;AVAILABILITY &#10;100.0% &#10;AVAILABILITY &#10;100.0% &#10;FASTEST SPEED &#10;100 &#10;mbps &#10;FASTEST SPEED &#10;30 &#10;FASTEST SPEED &#10;100 &#10;mbps &#10;FASTEST SPEED &#10;100 &#10;mbps &#10;FASTEST SPEED &#10;IOO &#10;mbps &#10;FASTEST SPEED &#10;25 &#10;PRICING &#10;PRICING FOR 10 MBPS &#10;$45.00 &#10;PRICING &#10;PRICING FOR 30 MBPS &#10;$67.95 &#10;PRICING FOR 10 Maps &#10;$130.00 &#10;PRICING FOR 10 Maps &#10;$169.99 &#10;SETUP SERVICE &#10;(509) 591-0808 &#10;SETUP SERVICE &#10;(888) 450-4052 &#10;SETUP SERVICE &#10;(509) 591-0808 &#10;SETUP SERVICE &#10;(509) 447-3067 &#10;SETUP SERVICE &#10;(509) 591-0808 &#10;SETUP SERVICE &#10;(888) 733-0203 &#10;Rati ng &#10;CUSTOMER RATING &#10;CUSTOMER RATING &#10;CUSTOMER RATING &#10;CUSTOMER RATING &#10;FIXED WIRELESS PROVIDERS O &#10;FIXED WIRELESS &#10;FIXED WIRELESS &#10;C Rating &#10;CUSTOMER RATING &#10;CUSTOMER RATING 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512" y="3143249"/>
            <a:ext cx="3991038" cy="35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276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Fiber, </a:t>
            </a:r>
            <a:r>
              <a:rPr lang="en-US" dirty="0" err="1" smtClean="0"/>
              <a:t>dsl</a:t>
            </a:r>
            <a:r>
              <a:rPr lang="en-US" dirty="0" smtClean="0"/>
              <a:t>, cable, wireless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3671" y="3017521"/>
            <a:ext cx="5501882" cy="3456432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96944" y="3017519"/>
            <a:ext cx="3929629" cy="347529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Wireless @ 49mbps 5-star fiber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Ephrata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896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86203" y="2326458"/>
            <a:ext cx="3663313" cy="704087"/>
          </a:xfrm>
        </p:spPr>
        <p:txBody>
          <a:bodyPr/>
          <a:lstStyle/>
          <a:p>
            <a:r>
              <a:rPr lang="en-US" dirty="0" smtClean="0"/>
              <a:t>FCC: Only one &gt;25 megs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228921" y="2342853"/>
            <a:ext cx="5354820" cy="704087"/>
          </a:xfrm>
        </p:spPr>
        <p:txBody>
          <a:bodyPr>
            <a:normAutofit/>
          </a:bodyPr>
          <a:lstStyle/>
          <a:p>
            <a:r>
              <a:rPr lang="en-US" dirty="0" smtClean="0"/>
              <a:t>Broadband Now: price / speed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Beach</a:t>
            </a:r>
            <a:endParaRPr lang="en-US" dirty="0"/>
          </a:p>
        </p:txBody>
      </p:sp>
      <p:pic>
        <p:nvPicPr>
          <p:cNvPr id="8" name="Content Placeholder 7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2122" y="3143250"/>
            <a:ext cx="5736194" cy="3524650"/>
          </a:xfrm>
          <a:prstGeom prst="rect">
            <a:avLst/>
          </a:prstGeom>
        </p:spPr>
      </p:pic>
      <p:pic>
        <p:nvPicPr>
          <p:cNvPr id="11" name="Content Placeholder 10">
            <a:hlinkClick r:id="rId4"/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910868" y="3143249"/>
            <a:ext cx="4208235" cy="351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160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43883" y="2316803"/>
            <a:ext cx="4270248" cy="704087"/>
          </a:xfrm>
        </p:spPr>
        <p:txBody>
          <a:bodyPr/>
          <a:lstStyle/>
          <a:p>
            <a:r>
              <a:rPr lang="en-US" dirty="0" smtClean="0"/>
              <a:t>FCC: DSL + Cable + Wireless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0662" y="3177541"/>
            <a:ext cx="5216691" cy="308093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559004" y="3177541"/>
            <a:ext cx="6290247" cy="308093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Broadband now: major players, minor prices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Mt. </a:t>
            </a:r>
            <a:r>
              <a:rPr lang="en-US" dirty="0"/>
              <a:t>V</a:t>
            </a:r>
            <a:r>
              <a:rPr lang="en-US" dirty="0" smtClean="0"/>
              <a:t>ernon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813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Stakeholder Recommendations </a:t>
            </a:r>
            <a:r>
              <a:rPr lang="en-US" sz="4800" dirty="0" smtClean="0"/>
              <a:t>- 2012</a:t>
            </a:r>
            <a:endParaRPr lang="en-US" sz="4800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3237049" y="2383662"/>
            <a:ext cx="4817215" cy="3831508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Adopt Digital Best Practice in government</a:t>
            </a:r>
          </a:p>
          <a:p>
            <a:r>
              <a:rPr lang="en-US" b="1" dirty="0" smtClean="0"/>
              <a:t>Enable a 21</a:t>
            </a:r>
            <a:r>
              <a:rPr lang="en-US" b="1" baseline="30000" dirty="0" smtClean="0"/>
              <a:t>st</a:t>
            </a:r>
            <a:r>
              <a:rPr lang="en-US" b="1" dirty="0" smtClean="0"/>
              <a:t> century work strategy</a:t>
            </a:r>
          </a:p>
          <a:p>
            <a:r>
              <a:rPr lang="en-US" b="1" dirty="0" smtClean="0"/>
              <a:t>Continue leadership in digital education</a:t>
            </a:r>
          </a:p>
          <a:p>
            <a:r>
              <a:rPr lang="en-US" b="1" dirty="0" smtClean="0"/>
              <a:t>Encourage public-private partnerships</a:t>
            </a:r>
          </a:p>
          <a:p>
            <a:r>
              <a:rPr lang="en-US" b="1" dirty="0" smtClean="0"/>
              <a:t>Expand local technology planning teams</a:t>
            </a:r>
          </a:p>
          <a:p>
            <a:r>
              <a:rPr lang="en-US" b="1" dirty="0" smtClean="0"/>
              <a:t>Promote public safety</a:t>
            </a:r>
          </a:p>
          <a:p>
            <a:r>
              <a:rPr lang="en-US" b="1" dirty="0" smtClean="0"/>
              <a:t>Training along with infrastructure</a:t>
            </a:r>
          </a:p>
          <a:p>
            <a:r>
              <a:rPr lang="en-US" b="1" dirty="0" smtClean="0"/>
              <a:t>Streamline permitting process</a:t>
            </a:r>
          </a:p>
          <a:p>
            <a:r>
              <a:rPr lang="en-US" b="1" dirty="0" smtClean="0"/>
              <a:t>Reduce duplicate trenching</a:t>
            </a:r>
            <a:endParaRPr lang="en-US" b="1" dirty="0"/>
          </a:p>
        </p:txBody>
      </p:sp>
      <p:pic>
        <p:nvPicPr>
          <p:cNvPr id="14" name="Content Placeholder 13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51242" y="2034883"/>
            <a:ext cx="3362397" cy="435133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9178" y="2440837"/>
            <a:ext cx="21908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In 2012 a diverse group representing industry, government, academia and nonprofits made a set of </a:t>
            </a:r>
            <a:r>
              <a:rPr lang="en-US" sz="1400" dirty="0" err="1"/>
              <a:t>concensus</a:t>
            </a:r>
            <a:r>
              <a:rPr lang="en-US" sz="1400" dirty="0"/>
              <a:t> broadband policy recommendations to the legislature. The recommendations are </a:t>
            </a:r>
            <a:r>
              <a:rPr lang="en-US" sz="1400" dirty="0">
                <a:hlinkClick r:id="rId4"/>
              </a:rPr>
              <a:t>available from the State Archives</a:t>
            </a:r>
            <a:r>
              <a:rPr lang="en-US" sz="1400" dirty="0"/>
              <a:t> in the 2012 Broadband Report. Here are the council's recommendations in three buckets: Workforce, Strategies, and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5299679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Fcc</a:t>
            </a:r>
            <a:r>
              <a:rPr lang="en-US" dirty="0" smtClean="0"/>
              <a:t>: fully served</a:t>
            </a:r>
            <a:endParaRPr lang="en-US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7870" y="3143249"/>
            <a:ext cx="5827559" cy="3458223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910300" y="3143250"/>
            <a:ext cx="4142967" cy="345968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783019" y="2313433"/>
            <a:ext cx="4270248" cy="704087"/>
          </a:xfrm>
        </p:spPr>
        <p:txBody>
          <a:bodyPr/>
          <a:lstStyle/>
          <a:p>
            <a:r>
              <a:rPr lang="en-US" dirty="0" err="1" smtClean="0"/>
              <a:t>Broadbandnow</a:t>
            </a:r>
            <a:r>
              <a:rPr lang="en-US" dirty="0" smtClean="0"/>
              <a:t>: 25mbps $170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omeroy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831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FCC: one provider, fast fiber</a:t>
            </a:r>
            <a:endParaRPr lang="en-US" dirty="0"/>
          </a:p>
        </p:txBody>
      </p:sp>
      <p:pic>
        <p:nvPicPr>
          <p:cNvPr id="7" name="Content Placeholder 6">
            <a:hlinkClick r:id="rId2"/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1490" y="3143249"/>
            <a:ext cx="5914644" cy="3528213"/>
          </a:xfrm>
          <a:prstGeom prst="rect">
            <a:avLst/>
          </a:prstGeom>
        </p:spPr>
      </p:pic>
      <p:pic>
        <p:nvPicPr>
          <p:cNvPr id="8" name="Content Placeholder 7">
            <a:hlinkClick r:id="rId4"/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861222" y="3143249"/>
            <a:ext cx="4358381" cy="352821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978298" cy="704087"/>
          </a:xfrm>
        </p:spPr>
        <p:txBody>
          <a:bodyPr/>
          <a:lstStyle/>
          <a:p>
            <a:r>
              <a:rPr lang="en-US" dirty="0" err="1" smtClean="0"/>
              <a:t>BroadbandNow</a:t>
            </a:r>
            <a:r>
              <a:rPr lang="en-US" dirty="0" smtClean="0"/>
              <a:t>: 5-star gigabit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oledo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4317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Bremerton</a:t>
            </a:r>
            <a:endParaRPr lang="en-US" sz="48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FCC: downtown gaps</a:t>
            </a:r>
            <a:endParaRPr lang="en-US" sz="2800" dirty="0"/>
          </a:p>
        </p:txBody>
      </p:sp>
      <p:pic>
        <p:nvPicPr>
          <p:cNvPr id="6146" name="Picture 2" descr="Machine generated alternative text:&#10;Address &#10;Charleston &#10;Bremerton, 98312, Washington, United States &#10;SHERIDAN RD &#10;Sheridan Park &#10;11TH ST &#10;Harrison &#10;Bremerton &#10;WA 304 &#10;FCC, Mapbox OpenStreetMap Improve this map &#10;e &#10;Mopb6k &#10;Fixed &#10;Census Block &#10;Demographics &#10;wÅ 3vq &#10;7 &#10;Naval Station &#10;Bremerton &#10;FIPS code: &#10;Designation: &#10;Providers &#10;Name • &#10;CenturyLink &#10;CenturyLink &#10;Comcast &#10;HughesNet &#10;Skycasters &#10;ViaSat Inc &#10;Map Layers &#10;Downe Upe &#10;20 &#10;2 &#10;80 &#10;40 &#10;250 &#10;25 &#10;15 &#10;2 &#10;2 &#10;1.3 &#10;12 &#10;3 &#10;530350805002004 &#10;Urban &#10;Tech &#10;ADSL &#10;ADSL &#10;Cable &#10;Satellite &#10;Satellite &#10;Satellite &#10;6TH ST &#10;BURWELL ST &#10;Naval &#10;WA &#10;Areas without population are shown without color. &#10;Fixed broadband 25/3 (Mbps) &#10;No fixed broadband 25/3 (Mbps) &#10;U Tribal land &#10;: : Urban area 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4" y="3159970"/>
            <a:ext cx="5524229" cy="331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Broadband Now: 3 majors</a:t>
            </a:r>
            <a:endParaRPr lang="en-US" sz="2800" dirty="0"/>
          </a:p>
        </p:txBody>
      </p:sp>
      <p:pic>
        <p:nvPicPr>
          <p:cNvPr id="6148" name="Picture 4" descr="Machine generated alternative text:&#10;Residential (5) &#10;Rating &#10;DSL &#10;AVAILABILITY &#10;98.3% &#10;AVAILABILITY &#10;55.5% &#10;AVAILABILITY &#10;54.9% &#10;Availabiliv &#10;AVAILABILITY &#10;1 00.0% &#10;AVAILABILITY &#10;1 00.0% &#10;FASTEST SPEED &#10;100 &#10;mbps &#10;FASTEST SPEED &#10;250 &#10;mbps &#10;FASTEST SPEED &#10;250 &#10;mbps &#10;FASTEST SPEED &#10;15 &#10;mbps &#10;FASTEST SPEED &#10;12 &#10;mbps &#10;PRICING FOR 10 MBPS &#10;$45.00 &#10;PRICING FOR 10 MBPS &#10;$19.95 &#10;PRICING FOR 10 MBPS &#10;$29.99 &#10;PRICING FOR 25 MBPS &#10;$59.99 &#10;PRICING FOR 12 MBPS &#10;$30.00 &#10;SETUP SERVICE &#10;(888) 450-4052 &#10;SETUP SERVICE &#10;(800) 940-4901 &#10;SETUP SERVICE &#10;(844) 246-9494 &#10;SETUP SERVICE &#10;(888) 387-7910 &#10;SETUP SERVICE &#10;(877) 255-5702 &#10;CUSTOMER RATING &#10;CUSTOMER RATING &#10;CUSTOMER RATING &#10;CenturyLink &#10;CABLE &#10;wave &#10;CABLE &#10;SATELLITE INTERNET PROVIDERS O &#10;SATELLITE &#10;HughesNet. &#10;SATELLITE &#10;INTERNET &#10;Rati ng &#10;CUSTOMER RATING &#10;CUSTOMER RATING 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316" y="3159971"/>
            <a:ext cx="4215098" cy="331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68743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Neah</a:t>
            </a:r>
            <a:r>
              <a:rPr lang="en-US" dirty="0" smtClean="0"/>
              <a:t> Bay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761206" y="1781299"/>
            <a:ext cx="4682865" cy="704087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FCC: tribal lands unserved</a:t>
            </a:r>
            <a:endParaRPr lang="en-US" sz="2800" dirty="0"/>
          </a:p>
        </p:txBody>
      </p:sp>
      <p:pic>
        <p:nvPicPr>
          <p:cNvPr id="4098" name="Picture 2" descr="Machine generated alternative text:&#10;Address &#10;About &#10;Neah Bay, 98357, Washington, United States &#10;Mopbox &#10;FCC, Mapbox OpenStreetMap Improve this map &#10;Fixed &#10;Providers &#10;Demographics &#10;View Nationwide &#10;Census Block &#10;FIPS code: &#10;Designation: &#10;530099400001038 &#10;Rural &#10;Clallam County, WA &#10;Empty columns indicate dato not available. &#10;Fixed broadband No fixed broadband &#10;Rural &#10;Map Layers &#10;Areas without population are shown without color. &#10;Fixed broadband 25/3 (Mbps) &#10;No fixed broadband 25/3 (Mbps) &#10;Tribal land &#10;: : Urban area &#10;This map shows where fixed residential broadband services of at least 25 Mbps download and 3 Mbps upload is &#10;deployed and where it is not deployed. The graph on the right side shows the fraction of population with or &#10;without access to such broadband. ">
            <a:hlinkClick r:id="rId2"/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29" y="2733205"/>
            <a:ext cx="5095482" cy="354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63763" y="1750942"/>
            <a:ext cx="5785551" cy="704087"/>
          </a:xfrm>
        </p:spPr>
        <p:txBody>
          <a:bodyPr>
            <a:noAutofit/>
          </a:bodyPr>
          <a:lstStyle/>
          <a:p>
            <a:r>
              <a:rPr lang="en-US" sz="2800" dirty="0" err="1" smtClean="0"/>
              <a:t>BroadbandNow</a:t>
            </a:r>
            <a:r>
              <a:rPr lang="en-US" sz="2800" dirty="0" smtClean="0"/>
              <a:t>: Wireless gig @ $170</a:t>
            </a:r>
            <a:endParaRPr lang="en-US" sz="2800" dirty="0"/>
          </a:p>
        </p:txBody>
      </p:sp>
      <p:pic>
        <p:nvPicPr>
          <p:cNvPr id="4100" name="Picture 4" descr="Machine generated alternative text:&#10;Residential (4) &#10;Rating &#10;DSL &#10;CUSTOMER RATING &#10;CenturyLink &#10;FIXED WIRELESS PROVIDERS O &#10;Availabili9• &#10;AVAILABILITY &#10;pricing &#10;PRICING FOR 10 MBPS &#10;$45.00 &#10;pricing &#10;PRICING FOR 10 Maps &#10;$169.99 &#10;pricing &#10;PRICING FOR 25 MBPS &#10;$59.99 &#10;PRICING FOR 12 MBPS &#10;$30.00 &#10;FASTEST SPEED &#10;10 &#10;mbps &#10;FASTEST SPEED &#10;1 ,ooo &#10;mbps &#10;FASTEST SPEED &#10;15 &#10;mbps &#10;FASTEST SPEED &#10;12 &#10;mbps &#10;SETUP SERVICE &#10;(888) 450-4052 &#10;SETUP SERVICE &#10;(888) 733-0203 &#10;SETUP SERVICE &#10;(888) 387-7910 &#10;SETUP SERVICE &#10;(877) 255-5702 &#10;2. &#10;4% &#10;FIXED WIRELESS &#10;C u sW-w Rating &#10;CUSTOMER RATING &#10;AVAILABILITY &#10;100.0% &#10;Availabiliv &#10;AVAILABILITY &#10;1 00.0% &#10;AVAILABILITY &#10;1 00.0% &#10;SATELLITE INTERNET PROVIDERS O &#10;SATELLITE &#10;HughesNet. &#10;SATELLITE &#10;INTERNET &#10;C u stww Rating &#10;CUSTOMER RATING &#10;CUSTOMER RATING ">
            <a:hlinkClick r:id="rId4"/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7588" y="2664209"/>
            <a:ext cx="4812623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6094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984" y="1215969"/>
            <a:ext cx="6450816" cy="1571249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14% </a:t>
            </a:r>
            <a:r>
              <a:rPr lang="en-US" sz="4000" dirty="0" smtClean="0"/>
              <a:t>of Rural population unserved;</a:t>
            </a:r>
            <a:br>
              <a:rPr lang="en-US" sz="4000" dirty="0" smtClean="0"/>
            </a:br>
            <a:r>
              <a:rPr lang="en-US" sz="4000" b="1" dirty="0" smtClean="0"/>
              <a:t>1% </a:t>
            </a:r>
            <a:r>
              <a:rPr lang="en-US" sz="4000" dirty="0" smtClean="0"/>
              <a:t>urban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206" y="3138055"/>
            <a:ext cx="3932237" cy="2191327"/>
          </a:xfrm>
        </p:spPr>
        <p:txBody>
          <a:bodyPr/>
          <a:lstStyle/>
          <a:p>
            <a:r>
              <a:rPr lang="en-US" sz="2400" dirty="0"/>
              <a:t>FCC data from 2016 report assessing percentage of population lacking access to broadband at then-current broadband speed</a:t>
            </a:r>
          </a:p>
          <a:p>
            <a:endParaRPr lang="en-US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6311035" y="2787218"/>
          <a:ext cx="5712954" cy="34900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3" imgW="6642000" imgH="4057447" progId="Excel.Sheet.12">
                  <p:embed/>
                </p:oleObj>
              </mc:Choice>
              <mc:Fallback>
                <p:oleObj name="Worksheet" r:id="rId3" imgW="6642000" imgH="4057447" progId="Excel.Sheet.12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311035" y="2787218"/>
                        <a:ext cx="5712954" cy="34900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299" y="486730"/>
            <a:ext cx="1986602" cy="181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39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2012-13: Broadband Action Teams funded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4960" y="1481818"/>
            <a:ext cx="5161148" cy="4222759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One of the ways the State Broadband Office used its federal funding was to pass support through to “Local Technology Planning Teams” in places like: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Klickitat and Skamania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Stevens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Lincoln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Clallam and Jefferson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Clarkston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Walla Walla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589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2015: </a:t>
            </a:r>
            <a:r>
              <a:rPr lang="en-US" dirty="0" smtClean="0"/>
              <a:t>Public Safety’s wireless network</a:t>
            </a:r>
            <a:endParaRPr lang="en-US" dirty="0"/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752" y="1836965"/>
            <a:ext cx="5642101" cy="3702086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Washington’s </a:t>
            </a:r>
            <a:r>
              <a:rPr lang="en-US" dirty="0" err="1" smtClean="0">
                <a:hlinkClick r:id="rId4"/>
              </a:rPr>
              <a:t>OneNet</a:t>
            </a:r>
            <a:r>
              <a:rPr lang="en-US" dirty="0" smtClean="0"/>
              <a:t> program was established as a partner to the </a:t>
            </a:r>
            <a:r>
              <a:rPr lang="en-US" dirty="0">
                <a:hlinkClick r:id="rId5"/>
              </a:rPr>
              <a:t>First Responder Network Authority</a:t>
            </a:r>
            <a:r>
              <a:rPr lang="en-US" dirty="0"/>
              <a:t> (</a:t>
            </a:r>
            <a:r>
              <a:rPr lang="en-US" dirty="0" err="1"/>
              <a:t>FirstNet</a:t>
            </a:r>
            <a:r>
              <a:rPr lang="en-US" dirty="0"/>
              <a:t>). </a:t>
            </a:r>
            <a:endParaRPr lang="en-US" dirty="0" smtClean="0"/>
          </a:p>
          <a:p>
            <a:r>
              <a:rPr lang="en-US" dirty="0" err="1" smtClean="0"/>
              <a:t>FirstNet</a:t>
            </a:r>
            <a:r>
              <a:rPr lang="en-US" dirty="0" smtClean="0"/>
              <a:t> </a:t>
            </a:r>
            <a:r>
              <a:rPr lang="en-US" dirty="0"/>
              <a:t>was tasked to build a truly nationwide public safety broadband Network (NPSBN) and bring interoperable wireless broadband communication to emergency responders. </a:t>
            </a:r>
            <a:endParaRPr lang="en-US" dirty="0" smtClean="0"/>
          </a:p>
          <a:p>
            <a:r>
              <a:rPr lang="en-US" dirty="0" smtClean="0"/>
              <a:t>In 2016 Washington “opted in” to the ATT-operated network built for </a:t>
            </a:r>
            <a:r>
              <a:rPr lang="en-US" dirty="0" err="1" smtClean="0"/>
              <a:t>FristNet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722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2016: Community Connectivity Initiative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Not funding – just a framework</a:t>
            </a:r>
          </a:p>
          <a:p>
            <a:r>
              <a:rPr lang="en-US" dirty="0" smtClean="0"/>
              <a:t>Standard questions for project applications</a:t>
            </a:r>
          </a:p>
          <a:p>
            <a:endParaRPr lang="en-US" dirty="0"/>
          </a:p>
          <a:p>
            <a:r>
              <a:rPr lang="en-US" dirty="0" smtClean="0"/>
              <a:t>Access alone is not enough for sustainable results</a:t>
            </a:r>
            <a:endParaRPr lang="en-US" dirty="0"/>
          </a:p>
        </p:txBody>
      </p:sp>
      <p:pic>
        <p:nvPicPr>
          <p:cNvPr id="5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736" y="1042064"/>
            <a:ext cx="5176387" cy="5176387"/>
          </a:xfrm>
        </p:spPr>
      </p:pic>
      <p:pic>
        <p:nvPicPr>
          <p:cNvPr id="6" name="Picture 5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71" y="5166688"/>
            <a:ext cx="1417735" cy="114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685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Skills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4934" y="1383438"/>
            <a:ext cx="3843695" cy="305118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Seattle tech survey says Seattleites are doing </a:t>
            </a:r>
            <a:r>
              <a:rPr lang="en-US" dirty="0" err="1" smtClean="0"/>
              <a:t>thiese</a:t>
            </a:r>
            <a:r>
              <a:rPr lang="en-US" dirty="0" smtClean="0"/>
              <a:t> things online: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 from home (telework)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Monitor government (open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Get health info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Learn a new skill (lifelong learning)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Schoolwork / homework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Start/run a business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Apply for a job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Apply for benefits</a:t>
            </a:r>
            <a:endParaRPr lang="en-US" dirty="0"/>
          </a:p>
        </p:txBody>
      </p:sp>
      <p:pic>
        <p:nvPicPr>
          <p:cNvPr id="6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131" y="3321717"/>
            <a:ext cx="5581691" cy="2895621"/>
          </a:xfrm>
          <a:prstGeom prst="rect">
            <a:avLst/>
          </a:prstGeom>
        </p:spPr>
      </p:pic>
      <p:pic>
        <p:nvPicPr>
          <p:cNvPr id="7" name="Picture 6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836" y="1953088"/>
            <a:ext cx="1771104" cy="44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1940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Tech_Master PPT + OPDP" id="{E4E4688B-5CE3-4FB5-B5FF-DAED3ECFD891}" vid="{7ECFE2EA-C60C-462F-AB60-3119FB0CF7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C34D941327144A8F92B6C734A5B25" ma:contentTypeVersion="6" ma:contentTypeDescription="Create a new document." ma:contentTypeScope="" ma:versionID="9ec7211138fc6604764d624ded54b5af">
  <xsd:schema xmlns:xsd="http://www.w3.org/2001/XMLSchema" xmlns:xs="http://www.w3.org/2001/XMLSchema" xmlns:p="http://schemas.microsoft.com/office/2006/metadata/properties" xmlns:ns1="http://schemas.microsoft.com/sharepoint/v3" xmlns:ns2="fd6b8e64-5135-495f-993d-3801340bb78a" xmlns:ns3="http://schemas.microsoft.com/sharepoint/v4" targetNamespace="http://schemas.microsoft.com/office/2006/metadata/properties" ma:root="true" ma:fieldsID="66eee4d15a3a3f624294551cb0b97188" ns1:_="" ns2:_="" ns3:_="">
    <xsd:import namespace="http://schemas.microsoft.com/sharepoint/v3"/>
    <xsd:import namespace="fd6b8e64-5135-495f-993d-3801340bb78a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EmailSender" minOccurs="0"/>
                <xsd:element ref="ns1:EmailTo" minOccurs="0"/>
                <xsd:element ref="ns1:EmailCc" minOccurs="0"/>
                <xsd:element ref="ns1:EmailFrom" minOccurs="0"/>
                <xsd:element ref="ns1:EmailSubject" minOccurs="0"/>
                <xsd:element ref="ns3:EmailHead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mailSender" ma:index="11" nillable="true" ma:displayName="E-Mail Sender" ma:hidden="true" ma:internalName="EmailSender">
      <xsd:simpleType>
        <xsd:restriction base="dms:Note">
          <xsd:maxLength value="255"/>
        </xsd:restriction>
      </xsd:simpleType>
    </xsd:element>
    <xsd:element name="EmailTo" ma:index="12" nillable="true" ma:displayName="E-Mail To" ma:hidden="true" ma:internalName="EmailTo">
      <xsd:simpleType>
        <xsd:restriction base="dms:Note">
          <xsd:maxLength value="255"/>
        </xsd:restriction>
      </xsd:simpleType>
    </xsd:element>
    <xsd:element name="EmailCc" ma:index="13" nillable="true" ma:displayName="E-Mail Cc" ma:hidden="true" ma:internalName="EmailCc">
      <xsd:simpleType>
        <xsd:restriction base="dms:Note">
          <xsd:maxLength value="255"/>
        </xsd:restriction>
      </xsd:simpleType>
    </xsd:element>
    <xsd:element name="EmailFrom" ma:index="14" nillable="true" ma:displayName="E-Mail From" ma:hidden="true" ma:internalName="EmailFrom">
      <xsd:simpleType>
        <xsd:restriction base="dms:Text"/>
      </xsd:simpleType>
    </xsd:element>
    <xsd:element name="EmailSubject" ma:index="15" nillable="true" ma:displayName="E-Mail Subject" ma:hidden="true" ma:internalName="EmailSubjec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6b8e64-5135-495f-993d-3801340bb78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EmailHeaders" ma:index="16" nillable="true" ma:displayName="E-Mail Headers" ma:hidden="true" ma:internalName="EmailHeader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mailTo xmlns="http://schemas.microsoft.com/sharepoint/v3" xsi:nil="true"/>
    <EmailHeaders xmlns="http://schemas.microsoft.com/sharepoint/v4" xsi:nil="true"/>
    <EmailSender xmlns="http://schemas.microsoft.com/sharepoint/v3" xsi:nil="true"/>
    <EmailFrom xmlns="http://schemas.microsoft.com/sharepoint/v3" xsi:nil="true"/>
    <EmailSubject xmlns="http://schemas.microsoft.com/sharepoint/v3" xsi:nil="true"/>
    <EmailCc xmlns="http://schemas.microsoft.com/sharepoint/v3" xsi:nil="true"/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A9126C0-32ED-4FDA-B3FA-346BF190C6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9EDDB1-CF01-4993-B24F-8CB2B716B51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d6b8e64-5135-495f-993d-3801340bb78a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FA5E3A-EDEA-4687-8A75-5FF0AD63C92E}">
  <ds:schemaRefs>
    <ds:schemaRef ds:uri="http://www.w3.org/XML/1998/namespace"/>
    <ds:schemaRef ds:uri="http://schemas.microsoft.com/sharepoint/v3"/>
    <ds:schemaRef ds:uri="fd6b8e64-5135-495f-993d-3801340bb78a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  <ds:schemaRef ds:uri="http://schemas.microsoft.com/sharepoint/v4"/>
    <ds:schemaRef ds:uri="http://schemas.microsoft.com/office/2006/metadata/properties"/>
  </ds:schemaRefs>
</ds:datastoreItem>
</file>

<file path=customXml/itemProps4.xml><?xml version="1.0" encoding="utf-8"?>
<ds:datastoreItem xmlns:ds="http://schemas.openxmlformats.org/officeDocument/2006/customXml" ds:itemID="{F904A2A1-E5FC-4078-8FEF-8841A54EDD2A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WaTech_Master PPT + OPDP</Template>
  <TotalTime>492</TotalTime>
  <Words>1646</Words>
  <Application>Microsoft Office PowerPoint</Application>
  <PresentationFormat>Widescreen</PresentationFormat>
  <Paragraphs>255</Paragraphs>
  <Slides>54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8" baseType="lpstr">
      <vt:lpstr>Arial</vt:lpstr>
      <vt:lpstr>Calibri</vt:lpstr>
      <vt:lpstr>Office Theme</vt:lpstr>
      <vt:lpstr>Worksheet</vt:lpstr>
      <vt:lpstr>Broadband 101 – History + Data</vt:lpstr>
      <vt:lpstr>A short history   1996 to present</vt:lpstr>
      <vt:lpstr>1996 – K-20 Network</vt:lpstr>
      <vt:lpstr>BTOP era 2009-14</vt:lpstr>
      <vt:lpstr>Stakeholder Recommendations - 2012</vt:lpstr>
      <vt:lpstr>2012-13: Broadband Action Teams funded</vt:lpstr>
      <vt:lpstr>2015: Public Safety’s wireless network</vt:lpstr>
      <vt:lpstr>2016: Community Connectivity Initiative</vt:lpstr>
      <vt:lpstr>Digital Skills</vt:lpstr>
      <vt:lpstr>PowerPoint Presentation</vt:lpstr>
      <vt:lpstr>Where do we stand now?</vt:lpstr>
      <vt:lpstr>2nd best by % population with access at 25 Mbps</vt:lpstr>
      <vt:lpstr>Over 90% 4G mobile</vt:lpstr>
      <vt:lpstr>Data Problem #1 – imprecision</vt:lpstr>
      <vt:lpstr>Problem #2 – stats don’t match the citizen experience</vt:lpstr>
      <vt:lpstr>Problem #3 – technology-focused, not service-focused</vt:lpstr>
      <vt:lpstr>Microsoft maps the gap</vt:lpstr>
      <vt:lpstr>Speed Tests - Peers</vt:lpstr>
      <vt:lpstr>Urban / Rural divide (excluding Satellite service)</vt:lpstr>
      <vt:lpstr>Actual places</vt:lpstr>
      <vt:lpstr>Bellevue: Multiple Providers of very fast service</vt:lpstr>
      <vt:lpstr>Pomeroy – 10 megabits or satellite </vt:lpstr>
      <vt:lpstr>Chewelah: at least 2 providers at 100 mbps</vt:lpstr>
      <vt:lpstr>Where’s the rest of the data?</vt:lpstr>
      <vt:lpstr>Free and civic tools</vt:lpstr>
      <vt:lpstr>Open Data: data.wa.gov/geo.wa.gov</vt:lpstr>
      <vt:lpstr>Licensed Data:  Fiber, Towers, CaTV</vt:lpstr>
      <vt:lpstr>What we don’t know</vt:lpstr>
      <vt:lpstr>Recommendations</vt:lpstr>
      <vt:lpstr>Using federal programs</vt:lpstr>
      <vt:lpstr>Best Practices – lessons from history</vt:lpstr>
      <vt:lpstr> Thank you</vt:lpstr>
      <vt:lpstr>Beyond the basics</vt:lpstr>
      <vt:lpstr>Fixed Service at 25 mbps</vt:lpstr>
      <vt:lpstr>Fixed service at 150Mbps upload and download</vt:lpstr>
      <vt:lpstr>Rural/urban Disparity top 10</vt:lpstr>
      <vt:lpstr>Roll-your-own data…</vt:lpstr>
      <vt:lpstr>Visuals from 2016</vt:lpstr>
      <vt:lpstr>Rural Broadband Adoption</vt:lpstr>
      <vt:lpstr>Adoption over time</vt:lpstr>
      <vt:lpstr>Broadband expansion grant funds</vt:lpstr>
      <vt:lpstr>Data in context:   more community snapshots</vt:lpstr>
      <vt:lpstr>Bellevue in 2016</vt:lpstr>
      <vt:lpstr>Chewelah in 2016</vt:lpstr>
      <vt:lpstr>Aberdeen</vt:lpstr>
      <vt:lpstr>Chewelah</vt:lpstr>
      <vt:lpstr>Ephrata</vt:lpstr>
      <vt:lpstr>Long Beach</vt:lpstr>
      <vt:lpstr>Mt. Vernon</vt:lpstr>
      <vt:lpstr>Pomeroy</vt:lpstr>
      <vt:lpstr>Toledo</vt:lpstr>
      <vt:lpstr>Bremerton</vt:lpstr>
      <vt:lpstr>Neah Bay</vt:lpstr>
      <vt:lpstr>14% of Rural population unserved; 1% urban</vt:lpstr>
    </vt:vector>
  </TitlesOfParts>
  <Company>Washington Technology Solutions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Broadband 101 – History + Data</dc:title>
  <dc:creator>Saunders, Will (OCIO)</dc:creator>
  <cp:lastModifiedBy>Saunders, Will (OCIO)</cp:lastModifiedBy>
  <cp:revision>44</cp:revision>
  <dcterms:created xsi:type="dcterms:W3CDTF">2019-10-03T19:33:54Z</dcterms:created>
  <dcterms:modified xsi:type="dcterms:W3CDTF">2019-10-04T17:27:58Z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0x0101004B7C34D941327144A8F92B6C734A5B25</vt:lpwstr>
  </property>
</Properties>
</file>