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9"/>
  </p:notesMasterIdLst>
  <p:handoutMasterIdLst>
    <p:handoutMasterId r:id="rId30"/>
  </p:handoutMasterIdLst>
  <p:sldIdLst>
    <p:sldId id="294" r:id="rId6"/>
    <p:sldId id="295" r:id="rId7"/>
    <p:sldId id="297" r:id="rId8"/>
    <p:sldId id="359" r:id="rId9"/>
    <p:sldId id="298" r:id="rId10"/>
    <p:sldId id="356" r:id="rId11"/>
    <p:sldId id="358" r:id="rId12"/>
    <p:sldId id="362" r:id="rId13"/>
    <p:sldId id="363" r:id="rId14"/>
    <p:sldId id="257" r:id="rId15"/>
    <p:sldId id="266" r:id="rId16"/>
    <p:sldId id="296" r:id="rId17"/>
    <p:sldId id="360" r:id="rId18"/>
    <p:sldId id="267" r:id="rId19"/>
    <p:sldId id="292" r:id="rId20"/>
    <p:sldId id="261" r:id="rId21"/>
    <p:sldId id="279" r:id="rId22"/>
    <p:sldId id="273" r:id="rId23"/>
    <p:sldId id="361" r:id="rId24"/>
    <p:sldId id="285" r:id="rId25"/>
    <p:sldId id="259" r:id="rId26"/>
    <p:sldId id="338" r:id="rId27"/>
    <p:sldId id="35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07E"/>
    <a:srgbClr val="409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59" d="100"/>
          <a:sy n="59" d="100"/>
        </p:scale>
        <p:origin x="100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1" Type="http://schemas.openxmlformats.org/officeDocument/2006/relationships/hyperlink" Target="https://ocio.wa.gov/sites/default/files/public/Strategic%20Plan%201%20pager%2020170717.pdf?5wfc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ocio.wa.gov/sites/default/files/public/Strategic%20Plan%201%20pager%2020170717.pdf?5wfc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404BB-6181-4D39-96FE-9B00686CF6BB}"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4CEA6C05-6E9B-4774-87BD-89DC02E77F70}">
      <dgm:prSet phldrT="[Text]"/>
      <dgm:spPr/>
      <dgm:t>
        <a:bodyPr/>
        <a:lstStyle/>
        <a:p>
          <a:r>
            <a:rPr lang="en-US" dirty="0"/>
            <a:t>Governor Priorities</a:t>
          </a:r>
        </a:p>
      </dgm:t>
    </dgm:pt>
    <dgm:pt modelId="{F5B6CCC6-458E-4EC2-BE98-CA70B4FC0EB5}" type="parTrans" cxnId="{0EBC2FA6-A352-4BDB-B15C-EB2218C496F6}">
      <dgm:prSet/>
      <dgm:spPr/>
      <dgm:t>
        <a:bodyPr/>
        <a:lstStyle/>
        <a:p>
          <a:endParaRPr lang="en-US"/>
        </a:p>
      </dgm:t>
    </dgm:pt>
    <dgm:pt modelId="{8C473418-4108-48D2-AA34-CE7CDB5DF3BC}" type="sibTrans" cxnId="{0EBC2FA6-A352-4BDB-B15C-EB2218C496F6}">
      <dgm:prSet/>
      <dgm:spPr/>
      <dgm:t>
        <a:bodyPr/>
        <a:lstStyle/>
        <a:p>
          <a:endParaRPr lang="en-US"/>
        </a:p>
      </dgm:t>
    </dgm:pt>
    <dgm:pt modelId="{9D30DA9C-9693-4C16-8BB3-60C3AF1644AD}">
      <dgm:prSet phldrT="[Text]"/>
      <dgm:spPr/>
      <dgm:t>
        <a:bodyPr/>
        <a:lstStyle/>
        <a:p>
          <a:r>
            <a:rPr lang="en-US" dirty="0"/>
            <a:t>Enterprise Technology Strategic Plan</a:t>
          </a:r>
        </a:p>
      </dgm:t>
    </dgm:pt>
    <dgm:pt modelId="{6E8F3EF3-929A-439B-95A3-FE6A205B0A05}" type="parTrans" cxnId="{F106B6A8-E658-4CC2-AADC-0E30F5EF919C}">
      <dgm:prSet/>
      <dgm:spPr/>
      <dgm:t>
        <a:bodyPr/>
        <a:lstStyle/>
        <a:p>
          <a:endParaRPr lang="en-US"/>
        </a:p>
      </dgm:t>
    </dgm:pt>
    <dgm:pt modelId="{C7321363-ED49-4BC3-BED5-A8FFA9BF9B4A}" type="sibTrans" cxnId="{F106B6A8-E658-4CC2-AADC-0E30F5EF919C}">
      <dgm:prSet/>
      <dgm:spPr/>
      <dgm:t>
        <a:bodyPr/>
        <a:lstStyle/>
        <a:p>
          <a:endParaRPr lang="en-US"/>
        </a:p>
      </dgm:t>
    </dgm:pt>
    <dgm:pt modelId="{B58724C7-EF80-4D53-8293-1F43D41A5AD0}">
      <dgm:prSet phldrT="[Text]"/>
      <dgm:spPr/>
      <dgm:t>
        <a:bodyPr/>
        <a:lstStyle/>
        <a:p>
          <a:r>
            <a:rPr lang="en-US" b="1" dirty="0"/>
            <a:t>TSB as advisor</a:t>
          </a:r>
        </a:p>
      </dgm:t>
    </dgm:pt>
    <dgm:pt modelId="{3C7DBE19-185E-4A48-95CC-DCBA615B91FF}" type="parTrans" cxnId="{93FE8E91-AA13-49B3-A5FF-AFFF8A6D8A17}">
      <dgm:prSet/>
      <dgm:spPr/>
      <dgm:t>
        <a:bodyPr/>
        <a:lstStyle/>
        <a:p>
          <a:endParaRPr lang="en-US"/>
        </a:p>
      </dgm:t>
    </dgm:pt>
    <dgm:pt modelId="{06C2CEAD-4C98-43A2-82C4-A7DD90C15DA2}" type="sibTrans" cxnId="{93FE8E91-AA13-49B3-A5FF-AFFF8A6D8A17}">
      <dgm:prSet/>
      <dgm:spPr/>
      <dgm:t>
        <a:bodyPr/>
        <a:lstStyle/>
        <a:p>
          <a:endParaRPr lang="en-US"/>
        </a:p>
      </dgm:t>
    </dgm:pt>
    <dgm:pt modelId="{BDBB443E-159F-4D12-9118-3BEEEE4AEBA8}">
      <dgm:prSet phldrT="[Text]"/>
      <dgm:spPr/>
      <dgm:t>
        <a:bodyPr/>
        <a:lstStyle/>
        <a:p>
          <a:r>
            <a:rPr lang="en-US" dirty="0"/>
            <a:t>Input from Agencies</a:t>
          </a:r>
        </a:p>
      </dgm:t>
    </dgm:pt>
    <dgm:pt modelId="{C29AA849-6DBA-4093-975E-874F9B7B965F}" type="parTrans" cxnId="{462C0FF3-EF97-4CA8-A7A3-898962330D2A}">
      <dgm:prSet/>
      <dgm:spPr/>
      <dgm:t>
        <a:bodyPr/>
        <a:lstStyle/>
        <a:p>
          <a:endParaRPr lang="en-US"/>
        </a:p>
      </dgm:t>
    </dgm:pt>
    <dgm:pt modelId="{158AB6A5-6D73-41ED-8D4F-0C883175E16A}" type="sibTrans" cxnId="{462C0FF3-EF97-4CA8-A7A3-898962330D2A}">
      <dgm:prSet/>
      <dgm:spPr/>
      <dgm:t>
        <a:bodyPr/>
        <a:lstStyle/>
        <a:p>
          <a:endParaRPr lang="en-US"/>
        </a:p>
      </dgm:t>
    </dgm:pt>
    <dgm:pt modelId="{A9D79E33-B35F-490B-BC27-9E83FD6E333C}">
      <dgm:prSet phldrT="[Text]"/>
      <dgm:spPr/>
      <dgm:t>
        <a:bodyPr/>
        <a:lstStyle/>
        <a:p>
          <a:r>
            <a:rPr lang="en-US" dirty="0"/>
            <a:t>CIO Priorities</a:t>
          </a:r>
        </a:p>
      </dgm:t>
    </dgm:pt>
    <dgm:pt modelId="{061FEF31-E3B0-4C0E-AAC8-F89D21A7FB4C}" type="sibTrans" cxnId="{42950518-534B-4D84-88E4-CFAD49EAF6AC}">
      <dgm:prSet/>
      <dgm:spPr/>
      <dgm:t>
        <a:bodyPr/>
        <a:lstStyle/>
        <a:p>
          <a:endParaRPr lang="en-US"/>
        </a:p>
      </dgm:t>
    </dgm:pt>
    <dgm:pt modelId="{14B75DD8-7AE6-45A7-AD1A-5F97C272A4B8}" type="parTrans" cxnId="{42950518-534B-4D84-88E4-CFAD49EAF6AC}">
      <dgm:prSet/>
      <dgm:spPr/>
      <dgm:t>
        <a:bodyPr/>
        <a:lstStyle/>
        <a:p>
          <a:endParaRPr lang="en-US"/>
        </a:p>
      </dgm:t>
    </dgm:pt>
    <dgm:pt modelId="{08AF5708-3539-4A37-8EEE-6926CAC17EB0}" type="pres">
      <dgm:prSet presAssocID="{BC1404BB-6181-4D39-96FE-9B00686CF6BB}" presName="Name0" presStyleCnt="0">
        <dgm:presLayoutVars>
          <dgm:chMax val="4"/>
          <dgm:resizeHandles val="exact"/>
        </dgm:presLayoutVars>
      </dgm:prSet>
      <dgm:spPr/>
    </dgm:pt>
    <dgm:pt modelId="{0372E640-C0C6-4977-990E-EE0DFEECA750}" type="pres">
      <dgm:prSet presAssocID="{BC1404BB-6181-4D39-96FE-9B00686CF6BB}" presName="ellipse" presStyleLbl="trBgShp" presStyleIdx="0" presStyleCnt="1"/>
      <dgm:spPr/>
    </dgm:pt>
    <dgm:pt modelId="{52D794F4-259B-4F2D-BEB2-91048DBCB9A0}" type="pres">
      <dgm:prSet presAssocID="{BC1404BB-6181-4D39-96FE-9B00686CF6BB}" presName="arrow1" presStyleLbl="fgShp" presStyleIdx="0" presStyleCnt="1"/>
      <dgm:spPr/>
    </dgm:pt>
    <dgm:pt modelId="{5B8692B6-E398-4728-9E3B-7E673FE77A25}" type="pres">
      <dgm:prSet presAssocID="{BC1404BB-6181-4D39-96FE-9B00686CF6BB}" presName="rectangle" presStyleLbl="revTx" presStyleIdx="0" presStyleCnt="1">
        <dgm:presLayoutVars>
          <dgm:bulletEnabled val="1"/>
        </dgm:presLayoutVars>
      </dgm:prSet>
      <dgm:spPr/>
    </dgm:pt>
    <dgm:pt modelId="{63AF72E2-4D01-4065-A80E-74D2EB8C70E5}" type="pres">
      <dgm:prSet presAssocID="{A9D79E33-B35F-490B-BC27-9E83FD6E333C}" presName="item1" presStyleLbl="node1" presStyleIdx="0" presStyleCnt="3">
        <dgm:presLayoutVars>
          <dgm:bulletEnabled val="1"/>
        </dgm:presLayoutVars>
      </dgm:prSet>
      <dgm:spPr/>
    </dgm:pt>
    <dgm:pt modelId="{0E6C3330-D433-4173-8D08-3DAA19F3C8A0}" type="pres">
      <dgm:prSet presAssocID="{BDBB443E-159F-4D12-9118-3BEEEE4AEBA8}" presName="item2" presStyleLbl="node1" presStyleIdx="1" presStyleCnt="3">
        <dgm:presLayoutVars>
          <dgm:bulletEnabled val="1"/>
        </dgm:presLayoutVars>
      </dgm:prSet>
      <dgm:spPr/>
    </dgm:pt>
    <dgm:pt modelId="{00233762-1298-42C1-942E-70E0A112D0D9}" type="pres">
      <dgm:prSet presAssocID="{9D30DA9C-9693-4C16-8BB3-60C3AF1644AD}" presName="item3" presStyleLbl="node1" presStyleIdx="2" presStyleCnt="3">
        <dgm:presLayoutVars>
          <dgm:bulletEnabled val="1"/>
        </dgm:presLayoutVars>
      </dgm:prSet>
      <dgm:spPr/>
    </dgm:pt>
    <dgm:pt modelId="{BCE0300A-FA32-451D-9A18-7AA84AFC6857}" type="pres">
      <dgm:prSet presAssocID="{BC1404BB-6181-4D39-96FE-9B00686CF6BB}" presName="funnel" presStyleLbl="trAlignAcc1" presStyleIdx="0" presStyleCnt="1"/>
      <dgm:spPr/>
    </dgm:pt>
  </dgm:ptLst>
  <dgm:cxnLst>
    <dgm:cxn modelId="{76C5D302-D8F3-4DF2-AD98-EE01D1DD4FFF}" type="presOf" srcId="{BDBB443E-159F-4D12-9118-3BEEEE4AEBA8}" destId="{63AF72E2-4D01-4065-A80E-74D2EB8C70E5}" srcOrd="0" destOrd="0" presId="urn:microsoft.com/office/officeart/2005/8/layout/funnel1"/>
    <dgm:cxn modelId="{14160017-B9F6-4C99-AF83-EC895BAFEA4E}" type="presOf" srcId="{A9D79E33-B35F-490B-BC27-9E83FD6E333C}" destId="{0E6C3330-D433-4173-8D08-3DAA19F3C8A0}" srcOrd="0" destOrd="0" presId="urn:microsoft.com/office/officeart/2005/8/layout/funnel1"/>
    <dgm:cxn modelId="{42950518-534B-4D84-88E4-CFAD49EAF6AC}" srcId="{BC1404BB-6181-4D39-96FE-9B00686CF6BB}" destId="{A9D79E33-B35F-490B-BC27-9E83FD6E333C}" srcOrd="1" destOrd="0" parTransId="{14B75DD8-7AE6-45A7-AD1A-5F97C272A4B8}" sibTransId="{061FEF31-E3B0-4C0E-AAC8-F89D21A7FB4C}"/>
    <dgm:cxn modelId="{8A97901A-4D84-4AC1-AAA1-E81CE1857776}" type="presOf" srcId="{4CEA6C05-6E9B-4774-87BD-89DC02E77F70}" destId="{00233762-1298-42C1-942E-70E0A112D0D9}" srcOrd="0" destOrd="0" presId="urn:microsoft.com/office/officeart/2005/8/layout/funnel1"/>
    <dgm:cxn modelId="{8B05B58D-66D6-4AB1-8EB7-19F8D20EC183}" type="presOf" srcId="{BC1404BB-6181-4D39-96FE-9B00686CF6BB}" destId="{08AF5708-3539-4A37-8EEE-6926CAC17EB0}" srcOrd="0" destOrd="0" presId="urn:microsoft.com/office/officeart/2005/8/layout/funnel1"/>
    <dgm:cxn modelId="{93FE8E91-AA13-49B3-A5FF-AFFF8A6D8A17}" srcId="{A9D79E33-B35F-490B-BC27-9E83FD6E333C}" destId="{B58724C7-EF80-4D53-8293-1F43D41A5AD0}" srcOrd="0" destOrd="0" parTransId="{3C7DBE19-185E-4A48-95CC-DCBA615B91FF}" sibTransId="{06C2CEAD-4C98-43A2-82C4-A7DD90C15DA2}"/>
    <dgm:cxn modelId="{494EF192-579E-42DB-8346-1C7302A3C83C}" type="presOf" srcId="{B58724C7-EF80-4D53-8293-1F43D41A5AD0}" destId="{0E6C3330-D433-4173-8D08-3DAA19F3C8A0}" srcOrd="0" destOrd="1" presId="urn:microsoft.com/office/officeart/2005/8/layout/funnel1"/>
    <dgm:cxn modelId="{0EBC2FA6-A352-4BDB-B15C-EB2218C496F6}" srcId="{BC1404BB-6181-4D39-96FE-9B00686CF6BB}" destId="{4CEA6C05-6E9B-4774-87BD-89DC02E77F70}" srcOrd="0" destOrd="0" parTransId="{F5B6CCC6-458E-4EC2-BE98-CA70B4FC0EB5}" sibTransId="{8C473418-4108-48D2-AA34-CE7CDB5DF3BC}"/>
    <dgm:cxn modelId="{F106B6A8-E658-4CC2-AADC-0E30F5EF919C}" srcId="{BC1404BB-6181-4D39-96FE-9B00686CF6BB}" destId="{9D30DA9C-9693-4C16-8BB3-60C3AF1644AD}" srcOrd="3" destOrd="0" parTransId="{6E8F3EF3-929A-439B-95A3-FE6A205B0A05}" sibTransId="{C7321363-ED49-4BC3-BED5-A8FFA9BF9B4A}"/>
    <dgm:cxn modelId="{8355E3DE-85AB-4297-91AF-A9CEA1B4A4F7}" type="presOf" srcId="{9D30DA9C-9693-4C16-8BB3-60C3AF1644AD}" destId="{5B8692B6-E398-4728-9E3B-7E673FE77A25}" srcOrd="0" destOrd="0" presId="urn:microsoft.com/office/officeart/2005/8/layout/funnel1"/>
    <dgm:cxn modelId="{462C0FF3-EF97-4CA8-A7A3-898962330D2A}" srcId="{BC1404BB-6181-4D39-96FE-9B00686CF6BB}" destId="{BDBB443E-159F-4D12-9118-3BEEEE4AEBA8}" srcOrd="2" destOrd="0" parTransId="{C29AA849-6DBA-4093-975E-874F9B7B965F}" sibTransId="{158AB6A5-6D73-41ED-8D4F-0C883175E16A}"/>
    <dgm:cxn modelId="{419734A9-B3A5-4C3F-978F-314C9EC2E175}" type="presParOf" srcId="{08AF5708-3539-4A37-8EEE-6926CAC17EB0}" destId="{0372E640-C0C6-4977-990E-EE0DFEECA750}" srcOrd="0" destOrd="0" presId="urn:microsoft.com/office/officeart/2005/8/layout/funnel1"/>
    <dgm:cxn modelId="{78369044-396B-4A5C-924F-E0F09FAB6390}" type="presParOf" srcId="{08AF5708-3539-4A37-8EEE-6926CAC17EB0}" destId="{52D794F4-259B-4F2D-BEB2-91048DBCB9A0}" srcOrd="1" destOrd="0" presId="urn:microsoft.com/office/officeart/2005/8/layout/funnel1"/>
    <dgm:cxn modelId="{4ED557E5-7790-4D35-A361-11059AA90127}" type="presParOf" srcId="{08AF5708-3539-4A37-8EEE-6926CAC17EB0}" destId="{5B8692B6-E398-4728-9E3B-7E673FE77A25}" srcOrd="2" destOrd="0" presId="urn:microsoft.com/office/officeart/2005/8/layout/funnel1"/>
    <dgm:cxn modelId="{1A912208-5F92-441A-975F-1DFBA5C65508}" type="presParOf" srcId="{08AF5708-3539-4A37-8EEE-6926CAC17EB0}" destId="{63AF72E2-4D01-4065-A80E-74D2EB8C70E5}" srcOrd="3" destOrd="0" presId="urn:microsoft.com/office/officeart/2005/8/layout/funnel1"/>
    <dgm:cxn modelId="{4D01FE32-E002-4F0D-B9A1-5B0709A336C0}" type="presParOf" srcId="{08AF5708-3539-4A37-8EEE-6926CAC17EB0}" destId="{0E6C3330-D433-4173-8D08-3DAA19F3C8A0}" srcOrd="4" destOrd="0" presId="urn:microsoft.com/office/officeart/2005/8/layout/funnel1"/>
    <dgm:cxn modelId="{165AFC81-A8EA-419E-B21A-DF8648BE6842}" type="presParOf" srcId="{08AF5708-3539-4A37-8EEE-6926CAC17EB0}" destId="{00233762-1298-42C1-942E-70E0A112D0D9}" srcOrd="5" destOrd="0" presId="urn:microsoft.com/office/officeart/2005/8/layout/funnel1"/>
    <dgm:cxn modelId="{F089950F-46FD-4BE2-AE82-29F7CE03C2DE}" type="presParOf" srcId="{08AF5708-3539-4A37-8EEE-6926CAC17EB0}" destId="{BCE0300A-FA32-451D-9A18-7AA84AFC685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FB610-FFCF-43A2-9F75-1735DC9B5EEC}"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870DAC80-A1A2-4F1F-985A-064078C4593E}">
      <dgm:prSet phldrT="[Text]"/>
      <dgm:spPr/>
      <dgm:t>
        <a:bodyPr/>
        <a:lstStyle/>
        <a:p>
          <a:r>
            <a:rPr lang="en-US" dirty="0"/>
            <a:t>Goals</a:t>
          </a:r>
        </a:p>
      </dgm:t>
    </dgm:pt>
    <dgm:pt modelId="{760D7CB9-81C2-47CC-8905-EB904C134FF7}" type="parTrans" cxnId="{52CC299E-0450-48CC-902F-DC4A8EF0F4E6}">
      <dgm:prSet/>
      <dgm:spPr/>
      <dgm:t>
        <a:bodyPr/>
        <a:lstStyle/>
        <a:p>
          <a:endParaRPr lang="en-US"/>
        </a:p>
      </dgm:t>
    </dgm:pt>
    <dgm:pt modelId="{0707678B-10CD-421F-A80E-9F6F9BF4D3C8}" type="sibTrans" cxnId="{52CC299E-0450-48CC-902F-DC4A8EF0F4E6}">
      <dgm:prSet/>
      <dgm:spPr/>
      <dgm:t>
        <a:bodyPr/>
        <a:lstStyle/>
        <a:p>
          <a:endParaRPr lang="en-US"/>
        </a:p>
      </dgm:t>
    </dgm:pt>
    <dgm:pt modelId="{CD9B1530-7A21-47A5-BBAA-56784D098D23}">
      <dgm:prSet phldrT="[Text]" custT="1"/>
      <dgm:spPr/>
      <dgm:t>
        <a:bodyPr/>
        <a:lstStyle/>
        <a:p>
          <a:r>
            <a:rPr lang="en-US" sz="2000" dirty="0"/>
            <a:t>No changes from </a:t>
          </a:r>
          <a:r>
            <a:rPr lang="en-US" sz="2000" dirty="0">
              <a:hlinkClick xmlns:r="http://schemas.openxmlformats.org/officeDocument/2006/relationships" r:id="rId1"/>
            </a:rPr>
            <a:t>2017 – 2021 Plan</a:t>
          </a:r>
          <a:endParaRPr lang="en-US" sz="2000" dirty="0"/>
        </a:p>
      </dgm:t>
    </dgm:pt>
    <dgm:pt modelId="{EB6A4905-5ABE-4DA3-A394-758236BBC578}" type="parTrans" cxnId="{557CCDB2-0B70-48A5-8A75-E08F9B706BBA}">
      <dgm:prSet/>
      <dgm:spPr/>
      <dgm:t>
        <a:bodyPr/>
        <a:lstStyle/>
        <a:p>
          <a:endParaRPr lang="en-US"/>
        </a:p>
      </dgm:t>
    </dgm:pt>
    <dgm:pt modelId="{3E4F4AAB-A5F1-4586-A852-52A5FC84B56B}" type="sibTrans" cxnId="{557CCDB2-0B70-48A5-8A75-E08F9B706BBA}">
      <dgm:prSet/>
      <dgm:spPr/>
      <dgm:t>
        <a:bodyPr/>
        <a:lstStyle/>
        <a:p>
          <a:endParaRPr lang="en-US"/>
        </a:p>
      </dgm:t>
    </dgm:pt>
    <dgm:pt modelId="{01AA8D75-429B-4ED7-9E97-E487AF1FD37F}">
      <dgm:prSet phldrT="[Text]"/>
      <dgm:spPr/>
      <dgm:t>
        <a:bodyPr/>
        <a:lstStyle/>
        <a:p>
          <a:r>
            <a:rPr lang="en-US" dirty="0"/>
            <a:t>Objectives</a:t>
          </a:r>
        </a:p>
      </dgm:t>
    </dgm:pt>
    <dgm:pt modelId="{C20B379F-ADC1-4E68-97DE-381680E0A76B}" type="parTrans" cxnId="{4A9A184A-7251-4CD6-8A90-0FED33158E2B}">
      <dgm:prSet/>
      <dgm:spPr/>
      <dgm:t>
        <a:bodyPr/>
        <a:lstStyle/>
        <a:p>
          <a:endParaRPr lang="en-US"/>
        </a:p>
      </dgm:t>
    </dgm:pt>
    <dgm:pt modelId="{3E4D8CD2-860B-4FEF-AB05-4E67653D8975}" type="sibTrans" cxnId="{4A9A184A-7251-4CD6-8A90-0FED33158E2B}">
      <dgm:prSet/>
      <dgm:spPr/>
      <dgm:t>
        <a:bodyPr/>
        <a:lstStyle/>
        <a:p>
          <a:endParaRPr lang="en-US"/>
        </a:p>
      </dgm:t>
    </dgm:pt>
    <dgm:pt modelId="{263EC9A9-19A7-4ACD-848D-34612D1118A8}">
      <dgm:prSet phldrT="[Text]" custT="1"/>
      <dgm:spPr/>
      <dgm:t>
        <a:bodyPr/>
        <a:lstStyle/>
        <a:p>
          <a:r>
            <a:rPr lang="en-US" sz="2000" dirty="0"/>
            <a:t>Minor changes</a:t>
          </a:r>
        </a:p>
      </dgm:t>
    </dgm:pt>
    <dgm:pt modelId="{20D585C2-0805-432D-B3CA-95292EABF63F}" type="parTrans" cxnId="{86CFB3BA-C7D3-402A-8433-F19CA441A9C7}">
      <dgm:prSet/>
      <dgm:spPr/>
      <dgm:t>
        <a:bodyPr/>
        <a:lstStyle/>
        <a:p>
          <a:endParaRPr lang="en-US"/>
        </a:p>
      </dgm:t>
    </dgm:pt>
    <dgm:pt modelId="{4F715B44-E035-439D-8916-6CF1B37CE6AC}" type="sibTrans" cxnId="{86CFB3BA-C7D3-402A-8433-F19CA441A9C7}">
      <dgm:prSet/>
      <dgm:spPr/>
      <dgm:t>
        <a:bodyPr/>
        <a:lstStyle/>
        <a:p>
          <a:endParaRPr lang="en-US"/>
        </a:p>
      </dgm:t>
    </dgm:pt>
    <dgm:pt modelId="{B6EB04B9-4320-4387-B53B-E86216045E85}">
      <dgm:prSet phldrT="[Text]"/>
      <dgm:spPr/>
      <dgm:t>
        <a:bodyPr/>
        <a:lstStyle/>
        <a:p>
          <a:r>
            <a:rPr lang="en-US" dirty="0"/>
            <a:t>Priority Initiatives</a:t>
          </a:r>
        </a:p>
      </dgm:t>
    </dgm:pt>
    <dgm:pt modelId="{1AB929D0-5383-4E08-A7BD-5CA6A17CDD6C}" type="parTrans" cxnId="{E6DC0DBD-40F9-4C13-84A6-5234899BE18C}">
      <dgm:prSet/>
      <dgm:spPr/>
      <dgm:t>
        <a:bodyPr/>
        <a:lstStyle/>
        <a:p>
          <a:endParaRPr lang="en-US"/>
        </a:p>
      </dgm:t>
    </dgm:pt>
    <dgm:pt modelId="{5F5313D0-C85C-4316-A618-2D778F8D6F58}" type="sibTrans" cxnId="{E6DC0DBD-40F9-4C13-84A6-5234899BE18C}">
      <dgm:prSet/>
      <dgm:spPr/>
      <dgm:t>
        <a:bodyPr/>
        <a:lstStyle/>
        <a:p>
          <a:endParaRPr lang="en-US"/>
        </a:p>
      </dgm:t>
    </dgm:pt>
    <dgm:pt modelId="{91783D98-5E77-4D90-8845-90E49C2F0720}">
      <dgm:prSet phldrT="[Text]" custT="1"/>
      <dgm:spPr/>
      <dgm:t>
        <a:bodyPr/>
        <a:lstStyle/>
        <a:p>
          <a:r>
            <a:rPr lang="en-US" sz="2000" dirty="0"/>
            <a:t>New!</a:t>
          </a:r>
        </a:p>
      </dgm:t>
    </dgm:pt>
    <dgm:pt modelId="{03874B14-38BE-4507-A3E9-607190DFAC5E}" type="parTrans" cxnId="{EC62838C-7AB1-4893-988A-2167A4787527}">
      <dgm:prSet/>
      <dgm:spPr/>
      <dgm:t>
        <a:bodyPr/>
        <a:lstStyle/>
        <a:p>
          <a:endParaRPr lang="en-US"/>
        </a:p>
      </dgm:t>
    </dgm:pt>
    <dgm:pt modelId="{72F908F6-9AE6-43F5-B0AB-86D6B267E40C}" type="sibTrans" cxnId="{EC62838C-7AB1-4893-988A-2167A4787527}">
      <dgm:prSet/>
      <dgm:spPr/>
      <dgm:t>
        <a:bodyPr/>
        <a:lstStyle/>
        <a:p>
          <a:endParaRPr lang="en-US"/>
        </a:p>
      </dgm:t>
    </dgm:pt>
    <dgm:pt modelId="{5E082155-8B46-4BFD-AC2F-280F2A4A7D3C}">
      <dgm:prSet phldrT="[Text]"/>
      <dgm:spPr/>
      <dgm:t>
        <a:bodyPr/>
        <a:lstStyle/>
        <a:p>
          <a:r>
            <a:rPr lang="en-US" dirty="0"/>
            <a:t>Measures</a:t>
          </a:r>
        </a:p>
      </dgm:t>
    </dgm:pt>
    <dgm:pt modelId="{2F8ACF29-25BE-4A17-87A7-FC50D91C112D}" type="parTrans" cxnId="{918796EE-FF20-4F8D-A09E-FDAA01777C27}">
      <dgm:prSet/>
      <dgm:spPr/>
      <dgm:t>
        <a:bodyPr/>
        <a:lstStyle/>
        <a:p>
          <a:endParaRPr lang="en-US"/>
        </a:p>
      </dgm:t>
    </dgm:pt>
    <dgm:pt modelId="{2EF5374D-A2D2-4152-9E8C-247E7AD7F551}" type="sibTrans" cxnId="{918796EE-FF20-4F8D-A09E-FDAA01777C27}">
      <dgm:prSet/>
      <dgm:spPr/>
      <dgm:t>
        <a:bodyPr/>
        <a:lstStyle/>
        <a:p>
          <a:endParaRPr lang="en-US"/>
        </a:p>
      </dgm:t>
    </dgm:pt>
    <dgm:pt modelId="{7341D04D-41BF-43F7-9DD8-7D1994BE2CE6}">
      <dgm:prSet phldrT="[Text]"/>
      <dgm:spPr/>
      <dgm:t>
        <a:bodyPr/>
        <a:lstStyle/>
        <a:p>
          <a:r>
            <a:rPr lang="en-US" dirty="0"/>
            <a:t>Pending</a:t>
          </a:r>
        </a:p>
      </dgm:t>
    </dgm:pt>
    <dgm:pt modelId="{32489694-E854-4634-BE98-6F1EB422C26B}" type="parTrans" cxnId="{43C91921-E80A-44B8-8D69-387274EFE34F}">
      <dgm:prSet/>
      <dgm:spPr/>
      <dgm:t>
        <a:bodyPr/>
        <a:lstStyle/>
        <a:p>
          <a:endParaRPr lang="en-US"/>
        </a:p>
      </dgm:t>
    </dgm:pt>
    <dgm:pt modelId="{BA2BEE9A-FF2E-4471-B5FA-4F03D60BB66B}" type="sibTrans" cxnId="{43C91921-E80A-44B8-8D69-387274EFE34F}">
      <dgm:prSet/>
      <dgm:spPr/>
      <dgm:t>
        <a:bodyPr/>
        <a:lstStyle/>
        <a:p>
          <a:endParaRPr lang="en-US"/>
        </a:p>
      </dgm:t>
    </dgm:pt>
    <dgm:pt modelId="{0C6F7FAD-56D7-46A6-9159-A16FCB2AC5DB}" type="pres">
      <dgm:prSet presAssocID="{200FB610-FFCF-43A2-9F75-1735DC9B5EEC}" presName="rootnode" presStyleCnt="0">
        <dgm:presLayoutVars>
          <dgm:chMax/>
          <dgm:chPref/>
          <dgm:dir/>
          <dgm:animLvl val="lvl"/>
        </dgm:presLayoutVars>
      </dgm:prSet>
      <dgm:spPr/>
    </dgm:pt>
    <dgm:pt modelId="{CDC3A62D-DA8C-4E31-BB4A-D28DA9452DB0}" type="pres">
      <dgm:prSet presAssocID="{870DAC80-A1A2-4F1F-985A-064078C4593E}" presName="composite" presStyleCnt="0"/>
      <dgm:spPr/>
    </dgm:pt>
    <dgm:pt modelId="{8D532283-2E9F-4724-9123-7E48D6433F00}" type="pres">
      <dgm:prSet presAssocID="{870DAC80-A1A2-4F1F-985A-064078C4593E}" presName="bentUpArrow1" presStyleLbl="alignImgPlace1" presStyleIdx="0" presStyleCnt="3"/>
      <dgm:spPr/>
    </dgm:pt>
    <dgm:pt modelId="{58A1C831-2E5C-417F-8A16-5CAB8021AF8D}" type="pres">
      <dgm:prSet presAssocID="{870DAC80-A1A2-4F1F-985A-064078C4593E}" presName="ParentText" presStyleLbl="node1" presStyleIdx="0" presStyleCnt="4" custLinFactNeighborX="1067" custLinFactNeighborY="-762">
        <dgm:presLayoutVars>
          <dgm:chMax val="1"/>
          <dgm:chPref val="1"/>
          <dgm:bulletEnabled val="1"/>
        </dgm:presLayoutVars>
      </dgm:prSet>
      <dgm:spPr/>
    </dgm:pt>
    <dgm:pt modelId="{3928D8D4-A6E9-48EF-9578-0DAECB524A99}" type="pres">
      <dgm:prSet presAssocID="{870DAC80-A1A2-4F1F-985A-064078C4593E}" presName="ChildText" presStyleLbl="revTx" presStyleIdx="0" presStyleCnt="4" custScaleX="232365" custLinFactNeighborX="69669" custLinFactNeighborY="-4714">
        <dgm:presLayoutVars>
          <dgm:chMax val="0"/>
          <dgm:chPref val="0"/>
          <dgm:bulletEnabled val="1"/>
        </dgm:presLayoutVars>
      </dgm:prSet>
      <dgm:spPr/>
    </dgm:pt>
    <dgm:pt modelId="{FDA6391A-14D1-43C7-B9F0-D6D8B1CAE617}" type="pres">
      <dgm:prSet presAssocID="{0707678B-10CD-421F-A80E-9F6F9BF4D3C8}" presName="sibTrans" presStyleCnt="0"/>
      <dgm:spPr/>
    </dgm:pt>
    <dgm:pt modelId="{2833810F-7448-4659-9575-51313441B127}" type="pres">
      <dgm:prSet presAssocID="{01AA8D75-429B-4ED7-9E97-E487AF1FD37F}" presName="composite" presStyleCnt="0"/>
      <dgm:spPr/>
    </dgm:pt>
    <dgm:pt modelId="{D9750DDF-948A-4FB7-B75C-40F87B3661D9}" type="pres">
      <dgm:prSet presAssocID="{01AA8D75-429B-4ED7-9E97-E487AF1FD37F}" presName="bentUpArrow1" presStyleLbl="alignImgPlace1" presStyleIdx="1" presStyleCnt="3"/>
      <dgm:spPr/>
    </dgm:pt>
    <dgm:pt modelId="{86660472-C5EE-4774-AFA1-C961E8A6EA9C}" type="pres">
      <dgm:prSet presAssocID="{01AA8D75-429B-4ED7-9E97-E487AF1FD37F}" presName="ParentText" presStyleLbl="node1" presStyleIdx="1" presStyleCnt="4">
        <dgm:presLayoutVars>
          <dgm:chMax val="1"/>
          <dgm:chPref val="1"/>
          <dgm:bulletEnabled val="1"/>
        </dgm:presLayoutVars>
      </dgm:prSet>
      <dgm:spPr/>
    </dgm:pt>
    <dgm:pt modelId="{A4B009EB-0A21-4A01-B524-41DEBB4F7D14}" type="pres">
      <dgm:prSet presAssocID="{01AA8D75-429B-4ED7-9E97-E487AF1FD37F}" presName="ChildText" presStyleLbl="revTx" presStyleIdx="1" presStyleCnt="4" custScaleX="136375" custLinFactNeighborX="22001" custLinFactNeighborY="3194">
        <dgm:presLayoutVars>
          <dgm:chMax val="0"/>
          <dgm:chPref val="0"/>
          <dgm:bulletEnabled val="1"/>
        </dgm:presLayoutVars>
      </dgm:prSet>
      <dgm:spPr/>
    </dgm:pt>
    <dgm:pt modelId="{F2264ACB-F6AF-46E4-8CCA-ACB3405896C6}" type="pres">
      <dgm:prSet presAssocID="{3E4D8CD2-860B-4FEF-AB05-4E67653D8975}" presName="sibTrans" presStyleCnt="0"/>
      <dgm:spPr/>
    </dgm:pt>
    <dgm:pt modelId="{68A342A0-9C56-4FE4-A170-1164C3C176B1}" type="pres">
      <dgm:prSet presAssocID="{B6EB04B9-4320-4387-B53B-E86216045E85}" presName="composite" presStyleCnt="0"/>
      <dgm:spPr/>
    </dgm:pt>
    <dgm:pt modelId="{F454F22A-21B0-41CD-ADED-D5E064382E88}" type="pres">
      <dgm:prSet presAssocID="{B6EB04B9-4320-4387-B53B-E86216045E85}" presName="bentUpArrow1" presStyleLbl="alignImgPlace1" presStyleIdx="2" presStyleCnt="3"/>
      <dgm:spPr/>
    </dgm:pt>
    <dgm:pt modelId="{2CB19D3A-5DD3-4F6A-827A-973E1EC62DB6}" type="pres">
      <dgm:prSet presAssocID="{B6EB04B9-4320-4387-B53B-E86216045E85}" presName="ParentText" presStyleLbl="node1" presStyleIdx="2" presStyleCnt="4">
        <dgm:presLayoutVars>
          <dgm:chMax val="1"/>
          <dgm:chPref val="1"/>
          <dgm:bulletEnabled val="1"/>
        </dgm:presLayoutVars>
      </dgm:prSet>
      <dgm:spPr/>
    </dgm:pt>
    <dgm:pt modelId="{D707B281-0770-46C5-95B9-9ED00E4E993E}" type="pres">
      <dgm:prSet presAssocID="{B6EB04B9-4320-4387-B53B-E86216045E85}" presName="ChildText" presStyleLbl="revTx" presStyleIdx="2" presStyleCnt="4">
        <dgm:presLayoutVars>
          <dgm:chMax val="0"/>
          <dgm:chPref val="0"/>
          <dgm:bulletEnabled val="1"/>
        </dgm:presLayoutVars>
      </dgm:prSet>
      <dgm:spPr/>
    </dgm:pt>
    <dgm:pt modelId="{4A39A85F-F931-48BE-AF9A-4D23AB61BEC2}" type="pres">
      <dgm:prSet presAssocID="{5F5313D0-C85C-4316-A618-2D778F8D6F58}" presName="sibTrans" presStyleCnt="0"/>
      <dgm:spPr/>
    </dgm:pt>
    <dgm:pt modelId="{F31C1CF9-0F90-4F0C-9961-25E01D917290}" type="pres">
      <dgm:prSet presAssocID="{5E082155-8B46-4BFD-AC2F-280F2A4A7D3C}" presName="composite" presStyleCnt="0"/>
      <dgm:spPr/>
    </dgm:pt>
    <dgm:pt modelId="{3535D944-D302-4EB4-9456-6446BAF51531}" type="pres">
      <dgm:prSet presAssocID="{5E082155-8B46-4BFD-AC2F-280F2A4A7D3C}" presName="ParentText" presStyleLbl="node1" presStyleIdx="3" presStyleCnt="4">
        <dgm:presLayoutVars>
          <dgm:chMax val="1"/>
          <dgm:chPref val="1"/>
          <dgm:bulletEnabled val="1"/>
        </dgm:presLayoutVars>
      </dgm:prSet>
      <dgm:spPr/>
    </dgm:pt>
    <dgm:pt modelId="{23E47CAB-9793-474B-ABFF-E4B362EA56FA}" type="pres">
      <dgm:prSet presAssocID="{5E082155-8B46-4BFD-AC2F-280F2A4A7D3C}" presName="FinalChildText" presStyleLbl="revTx" presStyleIdx="3" presStyleCnt="4">
        <dgm:presLayoutVars>
          <dgm:chMax val="0"/>
          <dgm:chPref val="0"/>
          <dgm:bulletEnabled val="1"/>
        </dgm:presLayoutVars>
      </dgm:prSet>
      <dgm:spPr/>
    </dgm:pt>
  </dgm:ptLst>
  <dgm:cxnLst>
    <dgm:cxn modelId="{DB14FD00-343E-438C-9866-F48D1BAAD496}" type="presOf" srcId="{01AA8D75-429B-4ED7-9E97-E487AF1FD37F}" destId="{86660472-C5EE-4774-AFA1-C961E8A6EA9C}" srcOrd="0" destOrd="0" presId="urn:microsoft.com/office/officeart/2005/8/layout/StepDownProcess"/>
    <dgm:cxn modelId="{43C91921-E80A-44B8-8D69-387274EFE34F}" srcId="{5E082155-8B46-4BFD-AC2F-280F2A4A7D3C}" destId="{7341D04D-41BF-43F7-9DD8-7D1994BE2CE6}" srcOrd="0" destOrd="0" parTransId="{32489694-E854-4634-BE98-6F1EB422C26B}" sibTransId="{BA2BEE9A-FF2E-4471-B5FA-4F03D60BB66B}"/>
    <dgm:cxn modelId="{AF6F0334-4321-457C-A80B-755371C225DC}" type="presOf" srcId="{CD9B1530-7A21-47A5-BBAA-56784D098D23}" destId="{3928D8D4-A6E9-48EF-9578-0DAECB524A99}" srcOrd="0" destOrd="0" presId="urn:microsoft.com/office/officeart/2005/8/layout/StepDownProcess"/>
    <dgm:cxn modelId="{8754663F-300B-4FB6-B179-18A0AEF9E743}" type="presOf" srcId="{5E082155-8B46-4BFD-AC2F-280F2A4A7D3C}" destId="{3535D944-D302-4EB4-9456-6446BAF51531}" srcOrd="0" destOrd="0" presId="urn:microsoft.com/office/officeart/2005/8/layout/StepDownProcess"/>
    <dgm:cxn modelId="{7B0D4E64-C2A5-41C5-B0EA-10EAE42F3B74}" type="presOf" srcId="{870DAC80-A1A2-4F1F-985A-064078C4593E}" destId="{58A1C831-2E5C-417F-8A16-5CAB8021AF8D}" srcOrd="0" destOrd="0" presId="urn:microsoft.com/office/officeart/2005/8/layout/StepDownProcess"/>
    <dgm:cxn modelId="{4A9A184A-7251-4CD6-8A90-0FED33158E2B}" srcId="{200FB610-FFCF-43A2-9F75-1735DC9B5EEC}" destId="{01AA8D75-429B-4ED7-9E97-E487AF1FD37F}" srcOrd="1" destOrd="0" parTransId="{C20B379F-ADC1-4E68-97DE-381680E0A76B}" sibTransId="{3E4D8CD2-860B-4FEF-AB05-4E67653D8975}"/>
    <dgm:cxn modelId="{DBCFD87D-E7DD-4428-B72B-0E1EA4A8D3AD}" type="presOf" srcId="{263EC9A9-19A7-4ACD-848D-34612D1118A8}" destId="{A4B009EB-0A21-4A01-B524-41DEBB4F7D14}" srcOrd="0" destOrd="0" presId="urn:microsoft.com/office/officeart/2005/8/layout/StepDownProcess"/>
    <dgm:cxn modelId="{4A3C198B-2861-45F1-B1C9-B26C6F6B77E1}" type="presOf" srcId="{7341D04D-41BF-43F7-9DD8-7D1994BE2CE6}" destId="{23E47CAB-9793-474B-ABFF-E4B362EA56FA}" srcOrd="0" destOrd="0" presId="urn:microsoft.com/office/officeart/2005/8/layout/StepDownProcess"/>
    <dgm:cxn modelId="{EC62838C-7AB1-4893-988A-2167A4787527}" srcId="{B6EB04B9-4320-4387-B53B-E86216045E85}" destId="{91783D98-5E77-4D90-8845-90E49C2F0720}" srcOrd="0" destOrd="0" parTransId="{03874B14-38BE-4507-A3E9-607190DFAC5E}" sibTransId="{72F908F6-9AE6-43F5-B0AB-86D6B267E40C}"/>
    <dgm:cxn modelId="{53E6079D-35C5-44A1-8A01-F3E5A06CB91A}" type="presOf" srcId="{91783D98-5E77-4D90-8845-90E49C2F0720}" destId="{D707B281-0770-46C5-95B9-9ED00E4E993E}" srcOrd="0" destOrd="0" presId="urn:microsoft.com/office/officeart/2005/8/layout/StepDownProcess"/>
    <dgm:cxn modelId="{52CC299E-0450-48CC-902F-DC4A8EF0F4E6}" srcId="{200FB610-FFCF-43A2-9F75-1735DC9B5EEC}" destId="{870DAC80-A1A2-4F1F-985A-064078C4593E}" srcOrd="0" destOrd="0" parTransId="{760D7CB9-81C2-47CC-8905-EB904C134FF7}" sibTransId="{0707678B-10CD-421F-A80E-9F6F9BF4D3C8}"/>
    <dgm:cxn modelId="{557CCDB2-0B70-48A5-8A75-E08F9B706BBA}" srcId="{870DAC80-A1A2-4F1F-985A-064078C4593E}" destId="{CD9B1530-7A21-47A5-BBAA-56784D098D23}" srcOrd="0" destOrd="0" parTransId="{EB6A4905-5ABE-4DA3-A394-758236BBC578}" sibTransId="{3E4F4AAB-A5F1-4586-A852-52A5FC84B56B}"/>
    <dgm:cxn modelId="{43E0D8B5-ED4B-42D0-8C05-B62B627D704C}" type="presOf" srcId="{B6EB04B9-4320-4387-B53B-E86216045E85}" destId="{2CB19D3A-5DD3-4F6A-827A-973E1EC62DB6}" srcOrd="0" destOrd="0" presId="urn:microsoft.com/office/officeart/2005/8/layout/StepDownProcess"/>
    <dgm:cxn modelId="{90237AB9-52C7-4062-9ADB-299241E547AD}" type="presOf" srcId="{200FB610-FFCF-43A2-9F75-1735DC9B5EEC}" destId="{0C6F7FAD-56D7-46A6-9159-A16FCB2AC5DB}" srcOrd="0" destOrd="0" presId="urn:microsoft.com/office/officeart/2005/8/layout/StepDownProcess"/>
    <dgm:cxn modelId="{86CFB3BA-C7D3-402A-8433-F19CA441A9C7}" srcId="{01AA8D75-429B-4ED7-9E97-E487AF1FD37F}" destId="{263EC9A9-19A7-4ACD-848D-34612D1118A8}" srcOrd="0" destOrd="0" parTransId="{20D585C2-0805-432D-B3CA-95292EABF63F}" sibTransId="{4F715B44-E035-439D-8916-6CF1B37CE6AC}"/>
    <dgm:cxn modelId="{E6DC0DBD-40F9-4C13-84A6-5234899BE18C}" srcId="{200FB610-FFCF-43A2-9F75-1735DC9B5EEC}" destId="{B6EB04B9-4320-4387-B53B-E86216045E85}" srcOrd="2" destOrd="0" parTransId="{1AB929D0-5383-4E08-A7BD-5CA6A17CDD6C}" sibTransId="{5F5313D0-C85C-4316-A618-2D778F8D6F58}"/>
    <dgm:cxn modelId="{918796EE-FF20-4F8D-A09E-FDAA01777C27}" srcId="{200FB610-FFCF-43A2-9F75-1735DC9B5EEC}" destId="{5E082155-8B46-4BFD-AC2F-280F2A4A7D3C}" srcOrd="3" destOrd="0" parTransId="{2F8ACF29-25BE-4A17-87A7-FC50D91C112D}" sibTransId="{2EF5374D-A2D2-4152-9E8C-247E7AD7F551}"/>
    <dgm:cxn modelId="{F9CA700E-F15D-4AFA-A649-C7077D4E8753}" type="presParOf" srcId="{0C6F7FAD-56D7-46A6-9159-A16FCB2AC5DB}" destId="{CDC3A62D-DA8C-4E31-BB4A-D28DA9452DB0}" srcOrd="0" destOrd="0" presId="urn:microsoft.com/office/officeart/2005/8/layout/StepDownProcess"/>
    <dgm:cxn modelId="{432903E1-3F6D-4A3C-B7E3-B5673DF069F2}" type="presParOf" srcId="{CDC3A62D-DA8C-4E31-BB4A-D28DA9452DB0}" destId="{8D532283-2E9F-4724-9123-7E48D6433F00}" srcOrd="0" destOrd="0" presId="urn:microsoft.com/office/officeart/2005/8/layout/StepDownProcess"/>
    <dgm:cxn modelId="{E304A195-48C8-4B22-A11B-D813D54BB26D}" type="presParOf" srcId="{CDC3A62D-DA8C-4E31-BB4A-D28DA9452DB0}" destId="{58A1C831-2E5C-417F-8A16-5CAB8021AF8D}" srcOrd="1" destOrd="0" presId="urn:microsoft.com/office/officeart/2005/8/layout/StepDownProcess"/>
    <dgm:cxn modelId="{0BEC53D1-EF17-40E5-A53D-FBC4BBEC0B82}" type="presParOf" srcId="{CDC3A62D-DA8C-4E31-BB4A-D28DA9452DB0}" destId="{3928D8D4-A6E9-48EF-9578-0DAECB524A99}" srcOrd="2" destOrd="0" presId="urn:microsoft.com/office/officeart/2005/8/layout/StepDownProcess"/>
    <dgm:cxn modelId="{3A572C74-9408-414F-8690-54A03E7442AE}" type="presParOf" srcId="{0C6F7FAD-56D7-46A6-9159-A16FCB2AC5DB}" destId="{FDA6391A-14D1-43C7-B9F0-D6D8B1CAE617}" srcOrd="1" destOrd="0" presId="urn:microsoft.com/office/officeart/2005/8/layout/StepDownProcess"/>
    <dgm:cxn modelId="{836DE082-F17E-4C3D-9E74-04CD2449B8DB}" type="presParOf" srcId="{0C6F7FAD-56D7-46A6-9159-A16FCB2AC5DB}" destId="{2833810F-7448-4659-9575-51313441B127}" srcOrd="2" destOrd="0" presId="urn:microsoft.com/office/officeart/2005/8/layout/StepDownProcess"/>
    <dgm:cxn modelId="{96B3D5D9-FD07-49E9-90A0-63895A762E5A}" type="presParOf" srcId="{2833810F-7448-4659-9575-51313441B127}" destId="{D9750DDF-948A-4FB7-B75C-40F87B3661D9}" srcOrd="0" destOrd="0" presId="urn:microsoft.com/office/officeart/2005/8/layout/StepDownProcess"/>
    <dgm:cxn modelId="{7F1CCB0D-A572-4CE5-9BDC-9603DFF2D785}" type="presParOf" srcId="{2833810F-7448-4659-9575-51313441B127}" destId="{86660472-C5EE-4774-AFA1-C961E8A6EA9C}" srcOrd="1" destOrd="0" presId="urn:microsoft.com/office/officeart/2005/8/layout/StepDownProcess"/>
    <dgm:cxn modelId="{E5D4F190-43CF-4560-9D16-593CDA2DA136}" type="presParOf" srcId="{2833810F-7448-4659-9575-51313441B127}" destId="{A4B009EB-0A21-4A01-B524-41DEBB4F7D14}" srcOrd="2" destOrd="0" presId="urn:microsoft.com/office/officeart/2005/8/layout/StepDownProcess"/>
    <dgm:cxn modelId="{9674FD64-2FDF-4C03-9974-8CAEB87DBDD1}" type="presParOf" srcId="{0C6F7FAD-56D7-46A6-9159-A16FCB2AC5DB}" destId="{F2264ACB-F6AF-46E4-8CCA-ACB3405896C6}" srcOrd="3" destOrd="0" presId="urn:microsoft.com/office/officeart/2005/8/layout/StepDownProcess"/>
    <dgm:cxn modelId="{5FCA5AC8-FA23-436D-8036-F779359AB65A}" type="presParOf" srcId="{0C6F7FAD-56D7-46A6-9159-A16FCB2AC5DB}" destId="{68A342A0-9C56-4FE4-A170-1164C3C176B1}" srcOrd="4" destOrd="0" presId="urn:microsoft.com/office/officeart/2005/8/layout/StepDownProcess"/>
    <dgm:cxn modelId="{0B56C78D-7055-4334-AA75-F0AB0216DC15}" type="presParOf" srcId="{68A342A0-9C56-4FE4-A170-1164C3C176B1}" destId="{F454F22A-21B0-41CD-ADED-D5E064382E88}" srcOrd="0" destOrd="0" presId="urn:microsoft.com/office/officeart/2005/8/layout/StepDownProcess"/>
    <dgm:cxn modelId="{E4549D51-6D38-4F2B-BBD7-09F8DDFD3171}" type="presParOf" srcId="{68A342A0-9C56-4FE4-A170-1164C3C176B1}" destId="{2CB19D3A-5DD3-4F6A-827A-973E1EC62DB6}" srcOrd="1" destOrd="0" presId="urn:microsoft.com/office/officeart/2005/8/layout/StepDownProcess"/>
    <dgm:cxn modelId="{A4E9A9A1-BD81-4032-9B6F-5EE04593C9C9}" type="presParOf" srcId="{68A342A0-9C56-4FE4-A170-1164C3C176B1}" destId="{D707B281-0770-46C5-95B9-9ED00E4E993E}" srcOrd="2" destOrd="0" presId="urn:microsoft.com/office/officeart/2005/8/layout/StepDownProcess"/>
    <dgm:cxn modelId="{D9381013-3F1A-4B8A-92C4-451FEA461CE3}" type="presParOf" srcId="{0C6F7FAD-56D7-46A6-9159-A16FCB2AC5DB}" destId="{4A39A85F-F931-48BE-AF9A-4D23AB61BEC2}" srcOrd="5" destOrd="0" presId="urn:microsoft.com/office/officeart/2005/8/layout/StepDownProcess"/>
    <dgm:cxn modelId="{FFCD234D-FE22-4F20-B69F-2AE895EB4961}" type="presParOf" srcId="{0C6F7FAD-56D7-46A6-9159-A16FCB2AC5DB}" destId="{F31C1CF9-0F90-4F0C-9961-25E01D917290}" srcOrd="6" destOrd="0" presId="urn:microsoft.com/office/officeart/2005/8/layout/StepDownProcess"/>
    <dgm:cxn modelId="{4F1DD7DC-3188-41CE-A73E-A7709E19E335}" type="presParOf" srcId="{F31C1CF9-0F90-4F0C-9961-25E01D917290}" destId="{3535D944-D302-4EB4-9456-6446BAF51531}" srcOrd="0" destOrd="0" presId="urn:microsoft.com/office/officeart/2005/8/layout/StepDownProcess"/>
    <dgm:cxn modelId="{E96782F6-E737-41A2-9234-D4A4ECA77327}" type="presParOf" srcId="{F31C1CF9-0F90-4F0C-9961-25E01D917290}" destId="{23E47CAB-9793-474B-ABFF-E4B362EA56F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38203C-F73D-4404-83AF-E798C13FE2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B662EA5-E4A6-4ED8-8838-A60AF12904B6}">
      <dgm:prSet phldrT="[Text]" custT="1"/>
      <dgm:spPr/>
      <dgm:t>
        <a:bodyPr/>
        <a:lstStyle/>
        <a:p>
          <a:r>
            <a:rPr lang="en-US" sz="2000" b="1" dirty="0"/>
            <a:t>Business / Technology Impact Analysis</a:t>
          </a:r>
        </a:p>
      </dgm:t>
    </dgm:pt>
    <dgm:pt modelId="{EC2AFD5C-2E36-487F-B7BD-500E1450DD7A}" type="parTrans" cxnId="{50F2DEAC-E3AF-40E1-B6CB-28F95F438D69}">
      <dgm:prSet/>
      <dgm:spPr/>
      <dgm:t>
        <a:bodyPr/>
        <a:lstStyle/>
        <a:p>
          <a:endParaRPr lang="en-US" sz="2000"/>
        </a:p>
      </dgm:t>
    </dgm:pt>
    <dgm:pt modelId="{06B9A917-F576-42D9-B283-83DF337D3D35}" type="sibTrans" cxnId="{50F2DEAC-E3AF-40E1-B6CB-28F95F438D69}">
      <dgm:prSet/>
      <dgm:spPr/>
      <dgm:t>
        <a:bodyPr/>
        <a:lstStyle/>
        <a:p>
          <a:endParaRPr lang="en-US" sz="2000"/>
        </a:p>
      </dgm:t>
    </dgm:pt>
    <dgm:pt modelId="{F23DFA78-D603-4DB3-8F59-73712E1F906D}">
      <dgm:prSet phldrT="[Text]" custT="1"/>
      <dgm:spPr/>
      <dgm:t>
        <a:bodyPr/>
        <a:lstStyle/>
        <a:p>
          <a:pPr marL="0" indent="0">
            <a:buFont typeface="Arial" panose="020B0604020202020204" pitchFamily="34" charset="0"/>
            <a:buNone/>
          </a:pPr>
          <a:r>
            <a:rPr lang="en-US" sz="1800" b="0" dirty="0"/>
            <a:t>Understanding impact of change before the change happens</a:t>
          </a:r>
        </a:p>
      </dgm:t>
    </dgm:pt>
    <dgm:pt modelId="{B50780B1-B6E7-4833-918B-4A801CA40D69}" type="parTrans" cxnId="{8D408DE3-C1D3-4CF0-A308-0A638F425BF0}">
      <dgm:prSet/>
      <dgm:spPr/>
      <dgm:t>
        <a:bodyPr/>
        <a:lstStyle/>
        <a:p>
          <a:endParaRPr lang="en-US" sz="2000"/>
        </a:p>
      </dgm:t>
    </dgm:pt>
    <dgm:pt modelId="{A08E99BB-85EA-4F0F-97C1-1749803F8772}" type="sibTrans" cxnId="{8D408DE3-C1D3-4CF0-A308-0A638F425BF0}">
      <dgm:prSet/>
      <dgm:spPr/>
      <dgm:t>
        <a:bodyPr/>
        <a:lstStyle/>
        <a:p>
          <a:endParaRPr lang="en-US" sz="2000"/>
        </a:p>
      </dgm:t>
    </dgm:pt>
    <dgm:pt modelId="{6A4945E3-C98E-4BE5-B05B-05C6DEA543E6}">
      <dgm:prSet phldrT="[Text]" custT="1"/>
      <dgm:spPr/>
      <dgm:t>
        <a:bodyPr/>
        <a:lstStyle/>
        <a:p>
          <a:r>
            <a:rPr lang="en-US" sz="2000" b="1" dirty="0"/>
            <a:t>Application Portfolio Rationalization </a:t>
          </a:r>
          <a:endParaRPr lang="en-US" sz="2000" dirty="0"/>
        </a:p>
      </dgm:t>
    </dgm:pt>
    <dgm:pt modelId="{09F8C5F5-131B-4072-B9A0-84CA8870E75A}" type="parTrans" cxnId="{0E4EC75F-D572-4CBA-8869-80572B9668B0}">
      <dgm:prSet/>
      <dgm:spPr/>
      <dgm:t>
        <a:bodyPr/>
        <a:lstStyle/>
        <a:p>
          <a:endParaRPr lang="en-US" sz="2000"/>
        </a:p>
      </dgm:t>
    </dgm:pt>
    <dgm:pt modelId="{5C60A05A-77AD-41BC-9FCE-5E768C0000FD}" type="sibTrans" cxnId="{0E4EC75F-D572-4CBA-8869-80572B9668B0}">
      <dgm:prSet/>
      <dgm:spPr/>
      <dgm:t>
        <a:bodyPr/>
        <a:lstStyle/>
        <a:p>
          <a:endParaRPr lang="en-US" sz="2000"/>
        </a:p>
      </dgm:t>
    </dgm:pt>
    <dgm:pt modelId="{1693B2EF-B46E-4F99-BCC0-193C4D2A25B2}">
      <dgm:prSet phldrT="[Text]" custT="1"/>
      <dgm:spPr/>
      <dgm:t>
        <a:bodyPr/>
        <a:lstStyle/>
        <a:p>
          <a:pPr marL="0" indent="0">
            <a:buNone/>
          </a:pPr>
          <a:r>
            <a:rPr lang="en-US" sz="1800" b="0" i="0" u="none" dirty="0"/>
            <a:t>Reducing wasteful duplication, saving money, improving efficiency</a:t>
          </a:r>
          <a:endParaRPr lang="en-US" sz="1800" b="0" dirty="0"/>
        </a:p>
      </dgm:t>
    </dgm:pt>
    <dgm:pt modelId="{D36E95F2-81F0-449C-9F87-FB8D1C5CEBE0}" type="parTrans" cxnId="{D4782EC1-6788-4962-94AF-D78626C83053}">
      <dgm:prSet/>
      <dgm:spPr/>
      <dgm:t>
        <a:bodyPr/>
        <a:lstStyle/>
        <a:p>
          <a:endParaRPr lang="en-US" sz="2000"/>
        </a:p>
      </dgm:t>
    </dgm:pt>
    <dgm:pt modelId="{87135DA6-D3F7-4642-BD0F-75A18D279164}" type="sibTrans" cxnId="{D4782EC1-6788-4962-94AF-D78626C83053}">
      <dgm:prSet/>
      <dgm:spPr/>
      <dgm:t>
        <a:bodyPr/>
        <a:lstStyle/>
        <a:p>
          <a:endParaRPr lang="en-US" sz="2000"/>
        </a:p>
      </dgm:t>
    </dgm:pt>
    <dgm:pt modelId="{E07C12CE-6EA7-47AB-B511-A02742447FF6}">
      <dgm:prSet phldrT="[Text]" custT="1"/>
      <dgm:spPr/>
      <dgm:t>
        <a:bodyPr/>
        <a:lstStyle/>
        <a:p>
          <a:r>
            <a:rPr lang="en-US" sz="2000" b="1" dirty="0"/>
            <a:t>Roadmaps for Digital Transformation </a:t>
          </a:r>
          <a:endParaRPr lang="en-US" sz="2000" dirty="0"/>
        </a:p>
      </dgm:t>
    </dgm:pt>
    <dgm:pt modelId="{944BD353-DBA5-4F51-85A5-906720E82EF9}" type="parTrans" cxnId="{B814FC99-DEDE-442D-B1DF-1F1623A49510}">
      <dgm:prSet/>
      <dgm:spPr/>
      <dgm:t>
        <a:bodyPr/>
        <a:lstStyle/>
        <a:p>
          <a:endParaRPr lang="en-US" sz="2000"/>
        </a:p>
      </dgm:t>
    </dgm:pt>
    <dgm:pt modelId="{07998143-132A-4664-AA0B-95E2BD325E57}" type="sibTrans" cxnId="{B814FC99-DEDE-442D-B1DF-1F1623A49510}">
      <dgm:prSet/>
      <dgm:spPr/>
      <dgm:t>
        <a:bodyPr/>
        <a:lstStyle/>
        <a:p>
          <a:endParaRPr lang="en-US" sz="2000"/>
        </a:p>
      </dgm:t>
    </dgm:pt>
    <dgm:pt modelId="{C04457C9-27BC-46C3-A005-7353DE9164F6}">
      <dgm:prSet phldrT="[Text]" custT="1"/>
      <dgm:spPr/>
      <dgm:t>
        <a:bodyPr/>
        <a:lstStyle/>
        <a:p>
          <a:pPr marL="0" indent="0">
            <a:buNone/>
          </a:pPr>
          <a:r>
            <a:rPr lang="en-US" sz="1800" b="0" i="0" u="none" dirty="0"/>
            <a:t>Planning how new technologies and innovations will enable the digital transformation of government services</a:t>
          </a:r>
          <a:endParaRPr lang="en-US" sz="1800" b="0" dirty="0"/>
        </a:p>
      </dgm:t>
    </dgm:pt>
    <dgm:pt modelId="{2003A825-81E7-46D9-847B-4F01E22B676B}" type="parTrans" cxnId="{34478146-EF94-48C0-9974-12D9C8382BF0}">
      <dgm:prSet/>
      <dgm:spPr/>
      <dgm:t>
        <a:bodyPr/>
        <a:lstStyle/>
        <a:p>
          <a:endParaRPr lang="en-US" sz="2000"/>
        </a:p>
      </dgm:t>
    </dgm:pt>
    <dgm:pt modelId="{AA91B4D4-3DA5-434C-A3DB-30487B0032D9}" type="sibTrans" cxnId="{34478146-EF94-48C0-9974-12D9C8382BF0}">
      <dgm:prSet/>
      <dgm:spPr/>
      <dgm:t>
        <a:bodyPr/>
        <a:lstStyle/>
        <a:p>
          <a:endParaRPr lang="en-US" sz="2000"/>
        </a:p>
      </dgm:t>
    </dgm:pt>
    <dgm:pt modelId="{FE43B374-4835-4748-84D5-2D5EC1EECBBB}">
      <dgm:prSet phldrT="[Text]" custT="1"/>
      <dgm:spPr/>
      <dgm:t>
        <a:bodyPr/>
        <a:lstStyle/>
        <a:p>
          <a:r>
            <a:rPr lang="en-US" sz="2000" b="1" dirty="0"/>
            <a:t>Business Capability Management </a:t>
          </a:r>
          <a:endParaRPr lang="en-US" sz="2000" dirty="0"/>
        </a:p>
      </dgm:t>
    </dgm:pt>
    <dgm:pt modelId="{D22D3857-22FC-4B39-B3E7-C44B55B62AD2}" type="parTrans" cxnId="{5F6AB5E3-F1DE-43D3-A305-BF284EE6F1F6}">
      <dgm:prSet/>
      <dgm:spPr/>
      <dgm:t>
        <a:bodyPr/>
        <a:lstStyle/>
        <a:p>
          <a:endParaRPr lang="en-US" sz="2000"/>
        </a:p>
      </dgm:t>
    </dgm:pt>
    <dgm:pt modelId="{DF5C86A5-DC57-4D4B-9EAD-456909B99D9C}" type="sibTrans" cxnId="{5F6AB5E3-F1DE-43D3-A305-BF284EE6F1F6}">
      <dgm:prSet/>
      <dgm:spPr/>
      <dgm:t>
        <a:bodyPr/>
        <a:lstStyle/>
        <a:p>
          <a:endParaRPr lang="en-US" sz="2000"/>
        </a:p>
      </dgm:t>
    </dgm:pt>
    <dgm:pt modelId="{2F0BE503-F37B-4530-A087-90940D2ECF2F}">
      <dgm:prSet phldrT="[Text]" custT="1"/>
      <dgm:spPr/>
      <dgm:t>
        <a:bodyPr/>
        <a:lstStyle/>
        <a:p>
          <a:r>
            <a:rPr lang="en-US" sz="2000" b="1" dirty="0"/>
            <a:t>Business Strategy Modeling </a:t>
          </a:r>
          <a:endParaRPr lang="en-US" sz="2000" dirty="0"/>
        </a:p>
      </dgm:t>
    </dgm:pt>
    <dgm:pt modelId="{305E82F8-D70A-437E-9202-69D3414B7781}" type="parTrans" cxnId="{F4F68BC4-F60A-49DA-8635-4CE40A81386D}">
      <dgm:prSet/>
      <dgm:spPr/>
      <dgm:t>
        <a:bodyPr/>
        <a:lstStyle/>
        <a:p>
          <a:endParaRPr lang="en-US" sz="2000"/>
        </a:p>
      </dgm:t>
    </dgm:pt>
    <dgm:pt modelId="{CFAD9F5B-2FCA-464B-8A05-3AC6710E837F}" type="sibTrans" cxnId="{F4F68BC4-F60A-49DA-8635-4CE40A81386D}">
      <dgm:prSet/>
      <dgm:spPr/>
      <dgm:t>
        <a:bodyPr/>
        <a:lstStyle/>
        <a:p>
          <a:endParaRPr lang="en-US" sz="2000"/>
        </a:p>
      </dgm:t>
    </dgm:pt>
    <dgm:pt modelId="{C1EB8518-78EB-420A-933E-DBC9DCF50EF8}">
      <dgm:prSet phldrT="[Text]" custT="1"/>
      <dgm:spPr/>
      <dgm:t>
        <a:bodyPr/>
        <a:lstStyle/>
        <a:p>
          <a:r>
            <a:rPr lang="en-US" sz="2000" b="1" dirty="0"/>
            <a:t>Conceptual and Logical Data Modeling </a:t>
          </a:r>
          <a:endParaRPr lang="en-US" sz="2000" dirty="0"/>
        </a:p>
      </dgm:t>
    </dgm:pt>
    <dgm:pt modelId="{F878BFCB-7FF9-4DB0-88E7-28C61011EF3F}" type="parTrans" cxnId="{26B88A30-6258-45B4-A92D-E58923EA3563}">
      <dgm:prSet/>
      <dgm:spPr/>
      <dgm:t>
        <a:bodyPr/>
        <a:lstStyle/>
        <a:p>
          <a:endParaRPr lang="en-US" sz="2000"/>
        </a:p>
      </dgm:t>
    </dgm:pt>
    <dgm:pt modelId="{74436B62-B005-4DA1-966A-D492BB2BEF1D}" type="sibTrans" cxnId="{26B88A30-6258-45B4-A92D-E58923EA3563}">
      <dgm:prSet/>
      <dgm:spPr/>
      <dgm:t>
        <a:bodyPr/>
        <a:lstStyle/>
        <a:p>
          <a:endParaRPr lang="en-US" sz="2000"/>
        </a:p>
      </dgm:t>
    </dgm:pt>
    <dgm:pt modelId="{C235A99B-A7C2-4E7D-8E47-45EE8088ED7A}">
      <dgm:prSet phldrT="[Text]" custT="1"/>
      <dgm:spPr/>
      <dgm:t>
        <a:bodyPr/>
        <a:lstStyle/>
        <a:p>
          <a:r>
            <a:rPr lang="en-US" sz="2000" b="1" dirty="0"/>
            <a:t>Integration Architecture </a:t>
          </a:r>
          <a:endParaRPr lang="en-US" sz="2000" dirty="0"/>
        </a:p>
      </dgm:t>
    </dgm:pt>
    <dgm:pt modelId="{02EB62BC-F15B-4D8F-B659-CEA33640B61E}" type="parTrans" cxnId="{4C6EFA40-9288-456A-AF09-95820FCAFAC9}">
      <dgm:prSet/>
      <dgm:spPr/>
      <dgm:t>
        <a:bodyPr/>
        <a:lstStyle/>
        <a:p>
          <a:endParaRPr lang="en-US" sz="2000"/>
        </a:p>
      </dgm:t>
    </dgm:pt>
    <dgm:pt modelId="{B522EB8B-CE87-4590-BA8A-DF706458D079}" type="sibTrans" cxnId="{4C6EFA40-9288-456A-AF09-95820FCAFAC9}">
      <dgm:prSet/>
      <dgm:spPr/>
      <dgm:t>
        <a:bodyPr/>
        <a:lstStyle/>
        <a:p>
          <a:endParaRPr lang="en-US" sz="2000"/>
        </a:p>
      </dgm:t>
    </dgm:pt>
    <dgm:pt modelId="{90E65027-3A11-4367-8421-9D98E4BD1066}">
      <dgm:prSet phldrT="[Text]" custT="1"/>
      <dgm:spPr/>
      <dgm:t>
        <a:bodyPr/>
        <a:lstStyle/>
        <a:p>
          <a:pPr marL="0" indent="0">
            <a:buNone/>
          </a:pPr>
          <a:r>
            <a:rPr lang="en-US" sz="1800" b="0" i="0" u="none" dirty="0"/>
            <a:t>Improving business efficiencies and enabling new capabilities</a:t>
          </a:r>
          <a:endParaRPr lang="en-US" sz="1800" b="0" dirty="0"/>
        </a:p>
      </dgm:t>
    </dgm:pt>
    <dgm:pt modelId="{2CADD056-F6B0-45B4-87BD-88FA3AC9AF39}" type="parTrans" cxnId="{8197EB1B-60C8-4F74-8308-414F1B22A935}">
      <dgm:prSet/>
      <dgm:spPr/>
      <dgm:t>
        <a:bodyPr/>
        <a:lstStyle/>
        <a:p>
          <a:endParaRPr lang="en-US" sz="2000"/>
        </a:p>
      </dgm:t>
    </dgm:pt>
    <dgm:pt modelId="{5F04C488-3771-4F8B-B7BF-23DACE480A02}" type="sibTrans" cxnId="{8197EB1B-60C8-4F74-8308-414F1B22A935}">
      <dgm:prSet/>
      <dgm:spPr/>
      <dgm:t>
        <a:bodyPr/>
        <a:lstStyle/>
        <a:p>
          <a:endParaRPr lang="en-US" sz="2000"/>
        </a:p>
      </dgm:t>
    </dgm:pt>
    <dgm:pt modelId="{F556CFBD-45B5-49A7-A7A5-20CF3EAA9F0D}">
      <dgm:prSet phldrT="[Text]" custT="1"/>
      <dgm:spPr/>
      <dgm:t>
        <a:bodyPr/>
        <a:lstStyle/>
        <a:p>
          <a:pPr marL="0" indent="0">
            <a:buNone/>
          </a:pPr>
          <a:r>
            <a:rPr lang="en-US" sz="1800" b="0" i="0" u="none" dirty="0"/>
            <a:t>Aligning IT investments with enterprise strategies to ensure the right projects are moving forward</a:t>
          </a:r>
          <a:endParaRPr lang="en-US" sz="1800" b="0" dirty="0"/>
        </a:p>
      </dgm:t>
    </dgm:pt>
    <dgm:pt modelId="{CD045082-D107-4444-BEEE-DF239CC435BF}" type="parTrans" cxnId="{9958B354-16EC-4FE0-975D-CDDE7C3C6FD0}">
      <dgm:prSet/>
      <dgm:spPr/>
      <dgm:t>
        <a:bodyPr/>
        <a:lstStyle/>
        <a:p>
          <a:endParaRPr lang="en-US" sz="2000"/>
        </a:p>
      </dgm:t>
    </dgm:pt>
    <dgm:pt modelId="{51A305C4-6CEB-499E-A927-2E3DA058E810}" type="sibTrans" cxnId="{9958B354-16EC-4FE0-975D-CDDE7C3C6FD0}">
      <dgm:prSet/>
      <dgm:spPr/>
      <dgm:t>
        <a:bodyPr/>
        <a:lstStyle/>
        <a:p>
          <a:endParaRPr lang="en-US" sz="2000"/>
        </a:p>
      </dgm:t>
    </dgm:pt>
    <dgm:pt modelId="{3B92AA4E-097D-4E0A-8351-AE17BA08CE5A}">
      <dgm:prSet phldrT="[Text]" custT="1"/>
      <dgm:spPr/>
      <dgm:t>
        <a:bodyPr/>
        <a:lstStyle/>
        <a:p>
          <a:pPr marL="0" indent="0">
            <a:buNone/>
          </a:pPr>
          <a:r>
            <a:rPr lang="en-US" sz="1800" b="0" i="0" u="none" dirty="0"/>
            <a:t>Aligning information assets with business strategies, identifying unnecessary duplication and ensuring secure access and privacy</a:t>
          </a:r>
          <a:endParaRPr lang="en-US" sz="1800" b="0" dirty="0"/>
        </a:p>
      </dgm:t>
    </dgm:pt>
    <dgm:pt modelId="{C0A5A02D-0E45-4487-B98A-74D27224628D}" type="parTrans" cxnId="{C745C17C-2EB2-48A9-9592-69D8F950713F}">
      <dgm:prSet/>
      <dgm:spPr/>
      <dgm:t>
        <a:bodyPr/>
        <a:lstStyle/>
        <a:p>
          <a:endParaRPr lang="en-US" sz="2000"/>
        </a:p>
      </dgm:t>
    </dgm:pt>
    <dgm:pt modelId="{28BB1743-36F5-4C85-8406-F1812AFDE31C}" type="sibTrans" cxnId="{C745C17C-2EB2-48A9-9592-69D8F950713F}">
      <dgm:prSet/>
      <dgm:spPr/>
      <dgm:t>
        <a:bodyPr/>
        <a:lstStyle/>
        <a:p>
          <a:endParaRPr lang="en-US" sz="2000"/>
        </a:p>
      </dgm:t>
    </dgm:pt>
    <dgm:pt modelId="{2FCA5B6D-9DF3-466B-90D4-3E2079F56A12}">
      <dgm:prSet phldrT="[Text]" custT="1"/>
      <dgm:spPr/>
      <dgm:t>
        <a:bodyPr/>
        <a:lstStyle/>
        <a:p>
          <a:pPr marL="0" indent="0">
            <a:buNone/>
          </a:pPr>
          <a:r>
            <a:rPr lang="en-US" sz="1800" b="0" i="0" u="none" dirty="0"/>
            <a:t>Breaking down data silos - ensuring data flows across the enterprise</a:t>
          </a:r>
          <a:endParaRPr lang="en-US" sz="1800" b="0" dirty="0"/>
        </a:p>
      </dgm:t>
    </dgm:pt>
    <dgm:pt modelId="{95F07614-E0BD-4EAF-87EB-C26989654034}" type="parTrans" cxnId="{5273335A-3B0A-4921-81A5-3E6A3FB39DCC}">
      <dgm:prSet/>
      <dgm:spPr/>
      <dgm:t>
        <a:bodyPr/>
        <a:lstStyle/>
        <a:p>
          <a:endParaRPr lang="en-US" sz="2000"/>
        </a:p>
      </dgm:t>
    </dgm:pt>
    <dgm:pt modelId="{A1E829E3-3DD0-4EDF-9A7F-4F725C0A7710}" type="sibTrans" cxnId="{5273335A-3B0A-4921-81A5-3E6A3FB39DCC}">
      <dgm:prSet/>
      <dgm:spPr/>
      <dgm:t>
        <a:bodyPr/>
        <a:lstStyle/>
        <a:p>
          <a:endParaRPr lang="en-US" sz="2000"/>
        </a:p>
      </dgm:t>
    </dgm:pt>
    <dgm:pt modelId="{A6F90A72-8237-4E97-9361-E1883DCD6303}" type="pres">
      <dgm:prSet presAssocID="{7638203C-F73D-4404-83AF-E798C13FE29B}" presName="Name0" presStyleCnt="0">
        <dgm:presLayoutVars>
          <dgm:dir/>
          <dgm:animLvl val="lvl"/>
          <dgm:resizeHandles val="exact"/>
        </dgm:presLayoutVars>
      </dgm:prSet>
      <dgm:spPr/>
    </dgm:pt>
    <dgm:pt modelId="{7A0D988E-F15B-4ACB-996A-640EE018C90D}" type="pres">
      <dgm:prSet presAssocID="{AB662EA5-E4A6-4ED8-8838-A60AF12904B6}" presName="linNode" presStyleCnt="0"/>
      <dgm:spPr/>
    </dgm:pt>
    <dgm:pt modelId="{67138B82-AF8C-455E-A880-191C85AFAD6B}" type="pres">
      <dgm:prSet presAssocID="{AB662EA5-E4A6-4ED8-8838-A60AF12904B6}" presName="parentText" presStyleLbl="node1" presStyleIdx="0" presStyleCnt="7">
        <dgm:presLayoutVars>
          <dgm:chMax val="1"/>
          <dgm:bulletEnabled val="1"/>
        </dgm:presLayoutVars>
      </dgm:prSet>
      <dgm:spPr/>
    </dgm:pt>
    <dgm:pt modelId="{02D401FE-0A8C-4CCC-88DD-4A918F97D233}" type="pres">
      <dgm:prSet presAssocID="{AB662EA5-E4A6-4ED8-8838-A60AF12904B6}" presName="descendantText" presStyleLbl="alignAccFollowNode1" presStyleIdx="0" presStyleCnt="7">
        <dgm:presLayoutVars>
          <dgm:bulletEnabled val="1"/>
        </dgm:presLayoutVars>
      </dgm:prSet>
      <dgm:spPr/>
    </dgm:pt>
    <dgm:pt modelId="{B4B151FE-E5A0-48B1-B501-D08D0F31B5D1}" type="pres">
      <dgm:prSet presAssocID="{06B9A917-F576-42D9-B283-83DF337D3D35}" presName="sp" presStyleCnt="0"/>
      <dgm:spPr/>
    </dgm:pt>
    <dgm:pt modelId="{5AA8D3CE-3045-4387-88F7-D894CE38952C}" type="pres">
      <dgm:prSet presAssocID="{6A4945E3-C98E-4BE5-B05B-05C6DEA543E6}" presName="linNode" presStyleCnt="0"/>
      <dgm:spPr/>
    </dgm:pt>
    <dgm:pt modelId="{38BFFDD8-BD73-4B39-B2ED-88212660159F}" type="pres">
      <dgm:prSet presAssocID="{6A4945E3-C98E-4BE5-B05B-05C6DEA543E6}" presName="parentText" presStyleLbl="node1" presStyleIdx="1" presStyleCnt="7">
        <dgm:presLayoutVars>
          <dgm:chMax val="1"/>
          <dgm:bulletEnabled val="1"/>
        </dgm:presLayoutVars>
      </dgm:prSet>
      <dgm:spPr/>
    </dgm:pt>
    <dgm:pt modelId="{A9EBB243-668E-47CF-A629-66CED494CB00}" type="pres">
      <dgm:prSet presAssocID="{6A4945E3-C98E-4BE5-B05B-05C6DEA543E6}" presName="descendantText" presStyleLbl="alignAccFollowNode1" presStyleIdx="1" presStyleCnt="7">
        <dgm:presLayoutVars>
          <dgm:bulletEnabled val="1"/>
        </dgm:presLayoutVars>
      </dgm:prSet>
      <dgm:spPr/>
    </dgm:pt>
    <dgm:pt modelId="{8B63EF87-46CA-4317-9402-26D9FD843854}" type="pres">
      <dgm:prSet presAssocID="{5C60A05A-77AD-41BC-9FCE-5E768C0000FD}" presName="sp" presStyleCnt="0"/>
      <dgm:spPr/>
    </dgm:pt>
    <dgm:pt modelId="{C7EC10AA-10CF-4AE7-A461-AC2251BD16AA}" type="pres">
      <dgm:prSet presAssocID="{E07C12CE-6EA7-47AB-B511-A02742447FF6}" presName="linNode" presStyleCnt="0"/>
      <dgm:spPr/>
    </dgm:pt>
    <dgm:pt modelId="{EA2A3AB5-5FF5-496A-BBB3-6BDAC07A35DC}" type="pres">
      <dgm:prSet presAssocID="{E07C12CE-6EA7-47AB-B511-A02742447FF6}" presName="parentText" presStyleLbl="node1" presStyleIdx="2" presStyleCnt="7">
        <dgm:presLayoutVars>
          <dgm:chMax val="1"/>
          <dgm:bulletEnabled val="1"/>
        </dgm:presLayoutVars>
      </dgm:prSet>
      <dgm:spPr/>
    </dgm:pt>
    <dgm:pt modelId="{4F859C5D-B8E4-4A53-BCB1-78F07188F088}" type="pres">
      <dgm:prSet presAssocID="{E07C12CE-6EA7-47AB-B511-A02742447FF6}" presName="descendantText" presStyleLbl="alignAccFollowNode1" presStyleIdx="2" presStyleCnt="7">
        <dgm:presLayoutVars>
          <dgm:bulletEnabled val="1"/>
        </dgm:presLayoutVars>
      </dgm:prSet>
      <dgm:spPr/>
    </dgm:pt>
    <dgm:pt modelId="{8C726FDA-270E-4BD8-A737-EF4529FF0C43}" type="pres">
      <dgm:prSet presAssocID="{07998143-132A-4664-AA0B-95E2BD325E57}" presName="sp" presStyleCnt="0"/>
      <dgm:spPr/>
    </dgm:pt>
    <dgm:pt modelId="{5BC86336-AB67-46FC-BE3E-3DAF75BAB89A}" type="pres">
      <dgm:prSet presAssocID="{FE43B374-4835-4748-84D5-2D5EC1EECBBB}" presName="linNode" presStyleCnt="0"/>
      <dgm:spPr/>
    </dgm:pt>
    <dgm:pt modelId="{BF00EC63-BCEF-4768-85BC-588200AF0038}" type="pres">
      <dgm:prSet presAssocID="{FE43B374-4835-4748-84D5-2D5EC1EECBBB}" presName="parentText" presStyleLbl="node1" presStyleIdx="3" presStyleCnt="7">
        <dgm:presLayoutVars>
          <dgm:chMax val="1"/>
          <dgm:bulletEnabled val="1"/>
        </dgm:presLayoutVars>
      </dgm:prSet>
      <dgm:spPr/>
    </dgm:pt>
    <dgm:pt modelId="{8CCB59A0-6731-4306-8D2E-A4AC84370165}" type="pres">
      <dgm:prSet presAssocID="{FE43B374-4835-4748-84D5-2D5EC1EECBBB}" presName="descendantText" presStyleLbl="alignAccFollowNode1" presStyleIdx="3" presStyleCnt="7">
        <dgm:presLayoutVars>
          <dgm:bulletEnabled val="1"/>
        </dgm:presLayoutVars>
      </dgm:prSet>
      <dgm:spPr/>
    </dgm:pt>
    <dgm:pt modelId="{86CE978F-D201-4610-B770-82BAD5CB3410}" type="pres">
      <dgm:prSet presAssocID="{DF5C86A5-DC57-4D4B-9EAD-456909B99D9C}" presName="sp" presStyleCnt="0"/>
      <dgm:spPr/>
    </dgm:pt>
    <dgm:pt modelId="{CA2226DB-A65F-4597-905F-A630E410129C}" type="pres">
      <dgm:prSet presAssocID="{2F0BE503-F37B-4530-A087-90940D2ECF2F}" presName="linNode" presStyleCnt="0"/>
      <dgm:spPr/>
    </dgm:pt>
    <dgm:pt modelId="{8A74DA37-30DE-425D-A7C9-FF9943558E19}" type="pres">
      <dgm:prSet presAssocID="{2F0BE503-F37B-4530-A087-90940D2ECF2F}" presName="parentText" presStyleLbl="node1" presStyleIdx="4" presStyleCnt="7">
        <dgm:presLayoutVars>
          <dgm:chMax val="1"/>
          <dgm:bulletEnabled val="1"/>
        </dgm:presLayoutVars>
      </dgm:prSet>
      <dgm:spPr/>
    </dgm:pt>
    <dgm:pt modelId="{F1BF381A-8957-4727-B96A-EBDAB4908C04}" type="pres">
      <dgm:prSet presAssocID="{2F0BE503-F37B-4530-A087-90940D2ECF2F}" presName="descendantText" presStyleLbl="alignAccFollowNode1" presStyleIdx="4" presStyleCnt="7">
        <dgm:presLayoutVars>
          <dgm:bulletEnabled val="1"/>
        </dgm:presLayoutVars>
      </dgm:prSet>
      <dgm:spPr/>
    </dgm:pt>
    <dgm:pt modelId="{AA42CF49-E6D7-4A7B-960E-8D8EB84C44AC}" type="pres">
      <dgm:prSet presAssocID="{CFAD9F5B-2FCA-464B-8A05-3AC6710E837F}" presName="sp" presStyleCnt="0"/>
      <dgm:spPr/>
    </dgm:pt>
    <dgm:pt modelId="{FCAB9016-4B94-4994-A33A-5768BC3437EE}" type="pres">
      <dgm:prSet presAssocID="{C1EB8518-78EB-420A-933E-DBC9DCF50EF8}" presName="linNode" presStyleCnt="0"/>
      <dgm:spPr/>
    </dgm:pt>
    <dgm:pt modelId="{D55945ED-B934-4D45-BB40-5FBC90C5D010}" type="pres">
      <dgm:prSet presAssocID="{C1EB8518-78EB-420A-933E-DBC9DCF50EF8}" presName="parentText" presStyleLbl="node1" presStyleIdx="5" presStyleCnt="7">
        <dgm:presLayoutVars>
          <dgm:chMax val="1"/>
          <dgm:bulletEnabled val="1"/>
        </dgm:presLayoutVars>
      </dgm:prSet>
      <dgm:spPr/>
    </dgm:pt>
    <dgm:pt modelId="{D2D10FF7-B5BD-40EF-B5B8-AA0B8E4BEE8F}" type="pres">
      <dgm:prSet presAssocID="{C1EB8518-78EB-420A-933E-DBC9DCF50EF8}" presName="descendantText" presStyleLbl="alignAccFollowNode1" presStyleIdx="5" presStyleCnt="7">
        <dgm:presLayoutVars>
          <dgm:bulletEnabled val="1"/>
        </dgm:presLayoutVars>
      </dgm:prSet>
      <dgm:spPr/>
    </dgm:pt>
    <dgm:pt modelId="{6781518B-E312-499A-A5C7-94CC73959A03}" type="pres">
      <dgm:prSet presAssocID="{74436B62-B005-4DA1-966A-D492BB2BEF1D}" presName="sp" presStyleCnt="0"/>
      <dgm:spPr/>
    </dgm:pt>
    <dgm:pt modelId="{A5D171DC-3CD9-48F0-95E2-15FB06C10954}" type="pres">
      <dgm:prSet presAssocID="{C235A99B-A7C2-4E7D-8E47-45EE8088ED7A}" presName="linNode" presStyleCnt="0"/>
      <dgm:spPr/>
    </dgm:pt>
    <dgm:pt modelId="{F1760449-2F0B-4F27-BEBD-46E96B51E4CE}" type="pres">
      <dgm:prSet presAssocID="{C235A99B-A7C2-4E7D-8E47-45EE8088ED7A}" presName="parentText" presStyleLbl="node1" presStyleIdx="6" presStyleCnt="7">
        <dgm:presLayoutVars>
          <dgm:chMax val="1"/>
          <dgm:bulletEnabled val="1"/>
        </dgm:presLayoutVars>
      </dgm:prSet>
      <dgm:spPr/>
    </dgm:pt>
    <dgm:pt modelId="{4F8A138C-9175-4C6D-AE2E-B2E986A620F3}" type="pres">
      <dgm:prSet presAssocID="{C235A99B-A7C2-4E7D-8E47-45EE8088ED7A}" presName="descendantText" presStyleLbl="alignAccFollowNode1" presStyleIdx="6" presStyleCnt="7">
        <dgm:presLayoutVars>
          <dgm:bulletEnabled val="1"/>
        </dgm:presLayoutVars>
      </dgm:prSet>
      <dgm:spPr/>
    </dgm:pt>
  </dgm:ptLst>
  <dgm:cxnLst>
    <dgm:cxn modelId="{8197EB1B-60C8-4F74-8308-414F1B22A935}" srcId="{FE43B374-4835-4748-84D5-2D5EC1EECBBB}" destId="{90E65027-3A11-4367-8421-9D98E4BD1066}" srcOrd="0" destOrd="0" parTransId="{2CADD056-F6B0-45B4-87BD-88FA3AC9AF39}" sibTransId="{5F04C488-3771-4F8B-B7BF-23DACE480A02}"/>
    <dgm:cxn modelId="{26B88A30-6258-45B4-A92D-E58923EA3563}" srcId="{7638203C-F73D-4404-83AF-E798C13FE29B}" destId="{C1EB8518-78EB-420A-933E-DBC9DCF50EF8}" srcOrd="5" destOrd="0" parTransId="{F878BFCB-7FF9-4DB0-88E7-28C61011EF3F}" sibTransId="{74436B62-B005-4DA1-966A-D492BB2BEF1D}"/>
    <dgm:cxn modelId="{6F028C33-D99C-420B-AC8A-56393B13EB0C}" type="presOf" srcId="{AB662EA5-E4A6-4ED8-8838-A60AF12904B6}" destId="{67138B82-AF8C-455E-A880-191C85AFAD6B}" srcOrd="0" destOrd="0" presId="urn:microsoft.com/office/officeart/2005/8/layout/vList5"/>
    <dgm:cxn modelId="{2E78F638-E187-4ADF-BE5D-8CB8BA2FEDEE}" type="presOf" srcId="{C1EB8518-78EB-420A-933E-DBC9DCF50EF8}" destId="{D55945ED-B934-4D45-BB40-5FBC90C5D010}" srcOrd="0" destOrd="0" presId="urn:microsoft.com/office/officeart/2005/8/layout/vList5"/>
    <dgm:cxn modelId="{4C6EFA40-9288-456A-AF09-95820FCAFAC9}" srcId="{7638203C-F73D-4404-83AF-E798C13FE29B}" destId="{C235A99B-A7C2-4E7D-8E47-45EE8088ED7A}" srcOrd="6" destOrd="0" parTransId="{02EB62BC-F15B-4D8F-B659-CEA33640B61E}" sibTransId="{B522EB8B-CE87-4590-BA8A-DF706458D079}"/>
    <dgm:cxn modelId="{56581C5E-55E4-40E6-9E34-98A8EA8634C8}" type="presOf" srcId="{2FCA5B6D-9DF3-466B-90D4-3E2079F56A12}" destId="{4F8A138C-9175-4C6D-AE2E-B2E986A620F3}" srcOrd="0" destOrd="0" presId="urn:microsoft.com/office/officeart/2005/8/layout/vList5"/>
    <dgm:cxn modelId="{0E4EC75F-D572-4CBA-8869-80572B9668B0}" srcId="{7638203C-F73D-4404-83AF-E798C13FE29B}" destId="{6A4945E3-C98E-4BE5-B05B-05C6DEA543E6}" srcOrd="1" destOrd="0" parTransId="{09F8C5F5-131B-4072-B9A0-84CA8870E75A}" sibTransId="{5C60A05A-77AD-41BC-9FCE-5E768C0000FD}"/>
    <dgm:cxn modelId="{3724E641-E6C2-4A46-BB80-58B2A5C1831A}" type="presOf" srcId="{6A4945E3-C98E-4BE5-B05B-05C6DEA543E6}" destId="{38BFFDD8-BD73-4B39-B2ED-88212660159F}" srcOrd="0" destOrd="0" presId="urn:microsoft.com/office/officeart/2005/8/layout/vList5"/>
    <dgm:cxn modelId="{34478146-EF94-48C0-9974-12D9C8382BF0}" srcId="{E07C12CE-6EA7-47AB-B511-A02742447FF6}" destId="{C04457C9-27BC-46C3-A005-7353DE9164F6}" srcOrd="0" destOrd="0" parTransId="{2003A825-81E7-46D9-847B-4F01E22B676B}" sibTransId="{AA91B4D4-3DA5-434C-A3DB-30487B0032D9}"/>
    <dgm:cxn modelId="{9958B354-16EC-4FE0-975D-CDDE7C3C6FD0}" srcId="{2F0BE503-F37B-4530-A087-90940D2ECF2F}" destId="{F556CFBD-45B5-49A7-A7A5-20CF3EAA9F0D}" srcOrd="0" destOrd="0" parTransId="{CD045082-D107-4444-BEEE-DF239CC435BF}" sibTransId="{51A305C4-6CEB-499E-A927-2E3DA058E810}"/>
    <dgm:cxn modelId="{395D217A-E387-4FE8-91FE-661608D76E07}" type="presOf" srcId="{F556CFBD-45B5-49A7-A7A5-20CF3EAA9F0D}" destId="{F1BF381A-8957-4727-B96A-EBDAB4908C04}" srcOrd="0" destOrd="0" presId="urn:microsoft.com/office/officeart/2005/8/layout/vList5"/>
    <dgm:cxn modelId="{5273335A-3B0A-4921-81A5-3E6A3FB39DCC}" srcId="{C235A99B-A7C2-4E7D-8E47-45EE8088ED7A}" destId="{2FCA5B6D-9DF3-466B-90D4-3E2079F56A12}" srcOrd="0" destOrd="0" parTransId="{95F07614-E0BD-4EAF-87EB-C26989654034}" sibTransId="{A1E829E3-3DD0-4EDF-9A7F-4F725C0A7710}"/>
    <dgm:cxn modelId="{C745C17C-2EB2-48A9-9592-69D8F950713F}" srcId="{C1EB8518-78EB-420A-933E-DBC9DCF50EF8}" destId="{3B92AA4E-097D-4E0A-8351-AE17BA08CE5A}" srcOrd="0" destOrd="0" parTransId="{C0A5A02D-0E45-4487-B98A-74D27224628D}" sibTransId="{28BB1743-36F5-4C85-8406-F1812AFDE31C}"/>
    <dgm:cxn modelId="{7368907F-8989-4338-BBA7-C602E9D26C87}" type="presOf" srcId="{3B92AA4E-097D-4E0A-8351-AE17BA08CE5A}" destId="{D2D10FF7-B5BD-40EF-B5B8-AA0B8E4BEE8F}" srcOrd="0" destOrd="0" presId="urn:microsoft.com/office/officeart/2005/8/layout/vList5"/>
    <dgm:cxn modelId="{3FF7E193-EC4E-4306-8633-1CFA132E7147}" type="presOf" srcId="{7638203C-F73D-4404-83AF-E798C13FE29B}" destId="{A6F90A72-8237-4E97-9361-E1883DCD6303}" srcOrd="0" destOrd="0" presId="urn:microsoft.com/office/officeart/2005/8/layout/vList5"/>
    <dgm:cxn modelId="{375F3498-D836-41EF-AA7D-6A22601ECDEF}" type="presOf" srcId="{C235A99B-A7C2-4E7D-8E47-45EE8088ED7A}" destId="{F1760449-2F0B-4F27-BEBD-46E96B51E4CE}" srcOrd="0" destOrd="0" presId="urn:microsoft.com/office/officeart/2005/8/layout/vList5"/>
    <dgm:cxn modelId="{B814FC99-DEDE-442D-B1DF-1F1623A49510}" srcId="{7638203C-F73D-4404-83AF-E798C13FE29B}" destId="{E07C12CE-6EA7-47AB-B511-A02742447FF6}" srcOrd="2" destOrd="0" parTransId="{944BD353-DBA5-4F51-85A5-906720E82EF9}" sibTransId="{07998143-132A-4664-AA0B-95E2BD325E57}"/>
    <dgm:cxn modelId="{FAAEC1A1-F9F6-4741-9C7F-2118DEB2A809}" type="presOf" srcId="{C04457C9-27BC-46C3-A005-7353DE9164F6}" destId="{4F859C5D-B8E4-4A53-BCB1-78F07188F088}" srcOrd="0" destOrd="0" presId="urn:microsoft.com/office/officeart/2005/8/layout/vList5"/>
    <dgm:cxn modelId="{3608C8A6-650E-44E4-B884-8AA2C8AAB632}" type="presOf" srcId="{E07C12CE-6EA7-47AB-B511-A02742447FF6}" destId="{EA2A3AB5-5FF5-496A-BBB3-6BDAC07A35DC}" srcOrd="0" destOrd="0" presId="urn:microsoft.com/office/officeart/2005/8/layout/vList5"/>
    <dgm:cxn modelId="{50F2DEAC-E3AF-40E1-B6CB-28F95F438D69}" srcId="{7638203C-F73D-4404-83AF-E798C13FE29B}" destId="{AB662EA5-E4A6-4ED8-8838-A60AF12904B6}" srcOrd="0" destOrd="0" parTransId="{EC2AFD5C-2E36-487F-B7BD-500E1450DD7A}" sibTransId="{06B9A917-F576-42D9-B283-83DF337D3D35}"/>
    <dgm:cxn modelId="{892DA4B4-4B23-4E5A-8524-F2E617370E39}" type="presOf" srcId="{F23DFA78-D603-4DB3-8F59-73712E1F906D}" destId="{02D401FE-0A8C-4CCC-88DD-4A918F97D233}" srcOrd="0" destOrd="0" presId="urn:microsoft.com/office/officeart/2005/8/layout/vList5"/>
    <dgm:cxn modelId="{D4782EC1-6788-4962-94AF-D78626C83053}" srcId="{6A4945E3-C98E-4BE5-B05B-05C6DEA543E6}" destId="{1693B2EF-B46E-4F99-BCC0-193C4D2A25B2}" srcOrd="0" destOrd="0" parTransId="{D36E95F2-81F0-449C-9F87-FB8D1C5CEBE0}" sibTransId="{87135DA6-D3F7-4642-BD0F-75A18D279164}"/>
    <dgm:cxn modelId="{402D34C1-AE7C-4D1B-BC64-943A4C1175D2}" type="presOf" srcId="{1693B2EF-B46E-4F99-BCC0-193C4D2A25B2}" destId="{A9EBB243-668E-47CF-A629-66CED494CB00}" srcOrd="0" destOrd="0" presId="urn:microsoft.com/office/officeart/2005/8/layout/vList5"/>
    <dgm:cxn modelId="{F4F68BC4-F60A-49DA-8635-4CE40A81386D}" srcId="{7638203C-F73D-4404-83AF-E798C13FE29B}" destId="{2F0BE503-F37B-4530-A087-90940D2ECF2F}" srcOrd="4" destOrd="0" parTransId="{305E82F8-D70A-437E-9202-69D3414B7781}" sibTransId="{CFAD9F5B-2FCA-464B-8A05-3AC6710E837F}"/>
    <dgm:cxn modelId="{895503C5-A167-4523-B92B-5B00B220B5DC}" type="presOf" srcId="{2F0BE503-F37B-4530-A087-90940D2ECF2F}" destId="{8A74DA37-30DE-425D-A7C9-FF9943558E19}" srcOrd="0" destOrd="0" presId="urn:microsoft.com/office/officeart/2005/8/layout/vList5"/>
    <dgm:cxn modelId="{11010DE3-EE4B-4749-8C07-95C65DE01441}" type="presOf" srcId="{90E65027-3A11-4367-8421-9D98E4BD1066}" destId="{8CCB59A0-6731-4306-8D2E-A4AC84370165}" srcOrd="0" destOrd="0" presId="urn:microsoft.com/office/officeart/2005/8/layout/vList5"/>
    <dgm:cxn modelId="{8D408DE3-C1D3-4CF0-A308-0A638F425BF0}" srcId="{AB662EA5-E4A6-4ED8-8838-A60AF12904B6}" destId="{F23DFA78-D603-4DB3-8F59-73712E1F906D}" srcOrd="0" destOrd="0" parTransId="{B50780B1-B6E7-4833-918B-4A801CA40D69}" sibTransId="{A08E99BB-85EA-4F0F-97C1-1749803F8772}"/>
    <dgm:cxn modelId="{5F6AB5E3-F1DE-43D3-A305-BF284EE6F1F6}" srcId="{7638203C-F73D-4404-83AF-E798C13FE29B}" destId="{FE43B374-4835-4748-84D5-2D5EC1EECBBB}" srcOrd="3" destOrd="0" parTransId="{D22D3857-22FC-4B39-B3E7-C44B55B62AD2}" sibTransId="{DF5C86A5-DC57-4D4B-9EAD-456909B99D9C}"/>
    <dgm:cxn modelId="{AE6241EA-D402-4263-BE8A-BAF035F7EF12}" type="presOf" srcId="{FE43B374-4835-4748-84D5-2D5EC1EECBBB}" destId="{BF00EC63-BCEF-4768-85BC-588200AF0038}" srcOrd="0" destOrd="0" presId="urn:microsoft.com/office/officeart/2005/8/layout/vList5"/>
    <dgm:cxn modelId="{27EEDC52-0E24-441B-BCBF-C00DA7E6F657}" type="presParOf" srcId="{A6F90A72-8237-4E97-9361-E1883DCD6303}" destId="{7A0D988E-F15B-4ACB-996A-640EE018C90D}" srcOrd="0" destOrd="0" presId="urn:microsoft.com/office/officeart/2005/8/layout/vList5"/>
    <dgm:cxn modelId="{0C18F0D4-CF77-4CA5-AF4E-7DDF96F289D7}" type="presParOf" srcId="{7A0D988E-F15B-4ACB-996A-640EE018C90D}" destId="{67138B82-AF8C-455E-A880-191C85AFAD6B}" srcOrd="0" destOrd="0" presId="urn:microsoft.com/office/officeart/2005/8/layout/vList5"/>
    <dgm:cxn modelId="{485562DD-05D9-47AE-9D56-0F135A9D3C50}" type="presParOf" srcId="{7A0D988E-F15B-4ACB-996A-640EE018C90D}" destId="{02D401FE-0A8C-4CCC-88DD-4A918F97D233}" srcOrd="1" destOrd="0" presId="urn:microsoft.com/office/officeart/2005/8/layout/vList5"/>
    <dgm:cxn modelId="{11CE5B97-C81F-4B5B-8D22-F0978AB5FAA3}" type="presParOf" srcId="{A6F90A72-8237-4E97-9361-E1883DCD6303}" destId="{B4B151FE-E5A0-48B1-B501-D08D0F31B5D1}" srcOrd="1" destOrd="0" presId="urn:microsoft.com/office/officeart/2005/8/layout/vList5"/>
    <dgm:cxn modelId="{112F6BC1-8A94-4AFF-9C13-70AAC66988ED}" type="presParOf" srcId="{A6F90A72-8237-4E97-9361-E1883DCD6303}" destId="{5AA8D3CE-3045-4387-88F7-D894CE38952C}" srcOrd="2" destOrd="0" presId="urn:microsoft.com/office/officeart/2005/8/layout/vList5"/>
    <dgm:cxn modelId="{DC9128D3-63FC-4ACA-B480-99C0B0359FE7}" type="presParOf" srcId="{5AA8D3CE-3045-4387-88F7-D894CE38952C}" destId="{38BFFDD8-BD73-4B39-B2ED-88212660159F}" srcOrd="0" destOrd="0" presId="urn:microsoft.com/office/officeart/2005/8/layout/vList5"/>
    <dgm:cxn modelId="{81231CF1-465A-4488-BC94-2E8D43829559}" type="presParOf" srcId="{5AA8D3CE-3045-4387-88F7-D894CE38952C}" destId="{A9EBB243-668E-47CF-A629-66CED494CB00}" srcOrd="1" destOrd="0" presId="urn:microsoft.com/office/officeart/2005/8/layout/vList5"/>
    <dgm:cxn modelId="{3238DCE4-F4EC-420D-A260-815C2D3C969E}" type="presParOf" srcId="{A6F90A72-8237-4E97-9361-E1883DCD6303}" destId="{8B63EF87-46CA-4317-9402-26D9FD843854}" srcOrd="3" destOrd="0" presId="urn:microsoft.com/office/officeart/2005/8/layout/vList5"/>
    <dgm:cxn modelId="{5A5468DD-262D-4919-9287-4AE1E91689E8}" type="presParOf" srcId="{A6F90A72-8237-4E97-9361-E1883DCD6303}" destId="{C7EC10AA-10CF-4AE7-A461-AC2251BD16AA}" srcOrd="4" destOrd="0" presId="urn:microsoft.com/office/officeart/2005/8/layout/vList5"/>
    <dgm:cxn modelId="{4B652514-B106-4420-8304-6133A2C8155F}" type="presParOf" srcId="{C7EC10AA-10CF-4AE7-A461-AC2251BD16AA}" destId="{EA2A3AB5-5FF5-496A-BBB3-6BDAC07A35DC}" srcOrd="0" destOrd="0" presId="urn:microsoft.com/office/officeart/2005/8/layout/vList5"/>
    <dgm:cxn modelId="{59D4CA6D-7D4B-4507-8DC5-493C8088C2D2}" type="presParOf" srcId="{C7EC10AA-10CF-4AE7-A461-AC2251BD16AA}" destId="{4F859C5D-B8E4-4A53-BCB1-78F07188F088}" srcOrd="1" destOrd="0" presId="urn:microsoft.com/office/officeart/2005/8/layout/vList5"/>
    <dgm:cxn modelId="{468D922E-EE3A-4F2C-9DCF-907A9C8EB716}" type="presParOf" srcId="{A6F90A72-8237-4E97-9361-E1883DCD6303}" destId="{8C726FDA-270E-4BD8-A737-EF4529FF0C43}" srcOrd="5" destOrd="0" presId="urn:microsoft.com/office/officeart/2005/8/layout/vList5"/>
    <dgm:cxn modelId="{0395BC0F-A2B3-40A2-8A68-AD4F6A26A67D}" type="presParOf" srcId="{A6F90A72-8237-4E97-9361-E1883DCD6303}" destId="{5BC86336-AB67-46FC-BE3E-3DAF75BAB89A}" srcOrd="6" destOrd="0" presId="urn:microsoft.com/office/officeart/2005/8/layout/vList5"/>
    <dgm:cxn modelId="{60A701F2-7C23-495C-80B7-80E42517C890}" type="presParOf" srcId="{5BC86336-AB67-46FC-BE3E-3DAF75BAB89A}" destId="{BF00EC63-BCEF-4768-85BC-588200AF0038}" srcOrd="0" destOrd="0" presId="urn:microsoft.com/office/officeart/2005/8/layout/vList5"/>
    <dgm:cxn modelId="{E6534A4D-0C0C-472A-99A3-462B0299F034}" type="presParOf" srcId="{5BC86336-AB67-46FC-BE3E-3DAF75BAB89A}" destId="{8CCB59A0-6731-4306-8D2E-A4AC84370165}" srcOrd="1" destOrd="0" presId="urn:microsoft.com/office/officeart/2005/8/layout/vList5"/>
    <dgm:cxn modelId="{9E171D86-6B35-45FC-B374-75BA7F62A520}" type="presParOf" srcId="{A6F90A72-8237-4E97-9361-E1883DCD6303}" destId="{86CE978F-D201-4610-B770-82BAD5CB3410}" srcOrd="7" destOrd="0" presId="urn:microsoft.com/office/officeart/2005/8/layout/vList5"/>
    <dgm:cxn modelId="{9A19A635-3A7A-4F49-9EFD-787ACDEE242A}" type="presParOf" srcId="{A6F90A72-8237-4E97-9361-E1883DCD6303}" destId="{CA2226DB-A65F-4597-905F-A630E410129C}" srcOrd="8" destOrd="0" presId="urn:microsoft.com/office/officeart/2005/8/layout/vList5"/>
    <dgm:cxn modelId="{6659D474-3E7B-45BA-A7DD-5CF2A58BAE50}" type="presParOf" srcId="{CA2226DB-A65F-4597-905F-A630E410129C}" destId="{8A74DA37-30DE-425D-A7C9-FF9943558E19}" srcOrd="0" destOrd="0" presId="urn:microsoft.com/office/officeart/2005/8/layout/vList5"/>
    <dgm:cxn modelId="{097255B2-1EAF-46A0-89DB-ED8494C73FA4}" type="presParOf" srcId="{CA2226DB-A65F-4597-905F-A630E410129C}" destId="{F1BF381A-8957-4727-B96A-EBDAB4908C04}" srcOrd="1" destOrd="0" presId="urn:microsoft.com/office/officeart/2005/8/layout/vList5"/>
    <dgm:cxn modelId="{DBFC7599-0BA7-40D5-ACC7-6B7F3CCA27D3}" type="presParOf" srcId="{A6F90A72-8237-4E97-9361-E1883DCD6303}" destId="{AA42CF49-E6D7-4A7B-960E-8D8EB84C44AC}" srcOrd="9" destOrd="0" presId="urn:microsoft.com/office/officeart/2005/8/layout/vList5"/>
    <dgm:cxn modelId="{E8636C4E-CDEF-4DED-A0BC-D7922D536C5B}" type="presParOf" srcId="{A6F90A72-8237-4E97-9361-E1883DCD6303}" destId="{FCAB9016-4B94-4994-A33A-5768BC3437EE}" srcOrd="10" destOrd="0" presId="urn:microsoft.com/office/officeart/2005/8/layout/vList5"/>
    <dgm:cxn modelId="{3E878302-9FB3-4DBD-9AD4-7F9CC986E9B7}" type="presParOf" srcId="{FCAB9016-4B94-4994-A33A-5768BC3437EE}" destId="{D55945ED-B934-4D45-BB40-5FBC90C5D010}" srcOrd="0" destOrd="0" presId="urn:microsoft.com/office/officeart/2005/8/layout/vList5"/>
    <dgm:cxn modelId="{40B706D0-7D5C-418B-964A-50A050615890}" type="presParOf" srcId="{FCAB9016-4B94-4994-A33A-5768BC3437EE}" destId="{D2D10FF7-B5BD-40EF-B5B8-AA0B8E4BEE8F}" srcOrd="1" destOrd="0" presId="urn:microsoft.com/office/officeart/2005/8/layout/vList5"/>
    <dgm:cxn modelId="{262550A5-18DF-443A-9C5B-3FE41B49D054}" type="presParOf" srcId="{A6F90A72-8237-4E97-9361-E1883DCD6303}" destId="{6781518B-E312-499A-A5C7-94CC73959A03}" srcOrd="11" destOrd="0" presId="urn:microsoft.com/office/officeart/2005/8/layout/vList5"/>
    <dgm:cxn modelId="{25EE754B-C99D-43F7-A405-2D41CC6A8F5D}" type="presParOf" srcId="{A6F90A72-8237-4E97-9361-E1883DCD6303}" destId="{A5D171DC-3CD9-48F0-95E2-15FB06C10954}" srcOrd="12" destOrd="0" presId="urn:microsoft.com/office/officeart/2005/8/layout/vList5"/>
    <dgm:cxn modelId="{623FCC42-81F6-4A55-9A1A-C2A63D892437}" type="presParOf" srcId="{A5D171DC-3CD9-48F0-95E2-15FB06C10954}" destId="{F1760449-2F0B-4F27-BEBD-46E96B51E4CE}" srcOrd="0" destOrd="0" presId="urn:microsoft.com/office/officeart/2005/8/layout/vList5"/>
    <dgm:cxn modelId="{C68B9977-7C29-4DA2-8BB4-E4179DB67873}" type="presParOf" srcId="{A5D171DC-3CD9-48F0-95E2-15FB06C10954}" destId="{4F8A138C-9175-4C6D-AE2E-B2E986A620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2E640-C0C6-4977-990E-EE0DFEECA750}">
      <dsp:nvSpPr>
        <dsp:cNvPr id="0" name=""/>
        <dsp:cNvSpPr/>
      </dsp:nvSpPr>
      <dsp:spPr>
        <a:xfrm>
          <a:off x="3767171" y="201591"/>
          <a:ext cx="4000816" cy="138943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794F4-259B-4F2D-BEB2-91048DBCB9A0}">
      <dsp:nvSpPr>
        <dsp:cNvPr id="0" name=""/>
        <dsp:cNvSpPr/>
      </dsp:nvSpPr>
      <dsp:spPr>
        <a:xfrm>
          <a:off x="5386106" y="3603836"/>
          <a:ext cx="775352" cy="496225"/>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8692B6-E398-4728-9E3B-7E673FE77A25}">
      <dsp:nvSpPr>
        <dsp:cNvPr id="0" name=""/>
        <dsp:cNvSpPr/>
      </dsp:nvSpPr>
      <dsp:spPr>
        <a:xfrm>
          <a:off x="3912938" y="4000816"/>
          <a:ext cx="3721689" cy="93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Enterprise Technology Strategic Plan</a:t>
          </a:r>
        </a:p>
      </dsp:txBody>
      <dsp:txXfrm>
        <a:off x="3912938" y="4000816"/>
        <a:ext cx="3721689" cy="930422"/>
      </dsp:txXfrm>
    </dsp:sp>
    <dsp:sp modelId="{63AF72E2-4D01-4065-A80E-74D2EB8C70E5}">
      <dsp:nvSpPr>
        <dsp:cNvPr id="0" name=""/>
        <dsp:cNvSpPr/>
      </dsp:nvSpPr>
      <dsp:spPr>
        <a:xfrm>
          <a:off x="5221732" y="1698331"/>
          <a:ext cx="1395633" cy="13956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Input from Agencies</a:t>
          </a:r>
        </a:p>
      </dsp:txBody>
      <dsp:txXfrm>
        <a:off x="5426118" y="1902717"/>
        <a:ext cx="986861" cy="986861"/>
      </dsp:txXfrm>
    </dsp:sp>
    <dsp:sp modelId="{0E6C3330-D433-4173-8D08-3DAA19F3C8A0}">
      <dsp:nvSpPr>
        <dsp:cNvPr id="0" name=""/>
        <dsp:cNvSpPr/>
      </dsp:nvSpPr>
      <dsp:spPr>
        <a:xfrm>
          <a:off x="4223078" y="651295"/>
          <a:ext cx="1395633" cy="139563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kern="1200" dirty="0"/>
            <a:t>CIO Priorities</a:t>
          </a:r>
        </a:p>
        <a:p>
          <a:pPr marL="114300" lvl="1" indent="-114300" algn="l" defTabSz="577850">
            <a:lnSpc>
              <a:spcPct val="90000"/>
            </a:lnSpc>
            <a:spcBef>
              <a:spcPct val="0"/>
            </a:spcBef>
            <a:spcAft>
              <a:spcPct val="15000"/>
            </a:spcAft>
            <a:buChar char="•"/>
          </a:pPr>
          <a:r>
            <a:rPr lang="en-US" sz="1300" b="1" kern="1200" dirty="0"/>
            <a:t>TSB as advisor</a:t>
          </a:r>
        </a:p>
      </dsp:txBody>
      <dsp:txXfrm>
        <a:off x="4427464" y="855681"/>
        <a:ext cx="986861" cy="986861"/>
      </dsp:txXfrm>
    </dsp:sp>
    <dsp:sp modelId="{00233762-1298-42C1-942E-70E0A112D0D9}">
      <dsp:nvSpPr>
        <dsp:cNvPr id="0" name=""/>
        <dsp:cNvSpPr/>
      </dsp:nvSpPr>
      <dsp:spPr>
        <a:xfrm>
          <a:off x="5649726" y="313862"/>
          <a:ext cx="1395633" cy="139563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Governor Priorities</a:t>
          </a:r>
        </a:p>
      </dsp:txBody>
      <dsp:txXfrm>
        <a:off x="5854112" y="518248"/>
        <a:ext cx="986861" cy="986861"/>
      </dsp:txXfrm>
    </dsp:sp>
    <dsp:sp modelId="{BCE0300A-FA32-451D-9A18-7AA84AFC6857}">
      <dsp:nvSpPr>
        <dsp:cNvPr id="0" name=""/>
        <dsp:cNvSpPr/>
      </dsp:nvSpPr>
      <dsp:spPr>
        <a:xfrm>
          <a:off x="3602797" y="31014"/>
          <a:ext cx="4341971" cy="3473577"/>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2283-2E9F-4724-9123-7E48D6433F00}">
      <dsp:nvSpPr>
        <dsp:cNvPr id="0" name=""/>
        <dsp:cNvSpPr/>
      </dsp:nvSpPr>
      <dsp:spPr>
        <a:xfrm rot="5400000">
          <a:off x="1508234" y="1104389"/>
          <a:ext cx="969893" cy="1104189"/>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1C831-2E5C-417F-8A16-5CAB8021AF8D}">
      <dsp:nvSpPr>
        <dsp:cNvPr id="0" name=""/>
        <dsp:cNvSpPr/>
      </dsp:nvSpPr>
      <dsp:spPr>
        <a:xfrm>
          <a:off x="1268692" y="20533"/>
          <a:ext cx="1632730" cy="1142858"/>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Goals</a:t>
          </a:r>
        </a:p>
      </dsp:txBody>
      <dsp:txXfrm>
        <a:off x="1324492" y="76333"/>
        <a:ext cx="1521130" cy="1031258"/>
      </dsp:txXfrm>
    </dsp:sp>
    <dsp:sp modelId="{3928D8D4-A6E9-48EF-9578-0DAECB524A99}">
      <dsp:nvSpPr>
        <dsp:cNvPr id="0" name=""/>
        <dsp:cNvSpPr/>
      </dsp:nvSpPr>
      <dsp:spPr>
        <a:xfrm>
          <a:off x="2925403" y="94696"/>
          <a:ext cx="2759316" cy="92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No changes from </a:t>
          </a:r>
          <a:r>
            <a:rPr lang="en-US" sz="2000" kern="1200" dirty="0">
              <a:hlinkClick xmlns:r="http://schemas.openxmlformats.org/officeDocument/2006/relationships" r:id="rId1"/>
            </a:rPr>
            <a:t>2017 – 2021 Plan</a:t>
          </a:r>
          <a:endParaRPr lang="en-US" sz="2000" kern="1200" dirty="0"/>
        </a:p>
      </dsp:txBody>
      <dsp:txXfrm>
        <a:off x="2925403" y="94696"/>
        <a:ext cx="2759316" cy="923708"/>
      </dsp:txXfrm>
    </dsp:sp>
    <dsp:sp modelId="{D9750DDF-948A-4FB7-B75C-40F87B3661D9}">
      <dsp:nvSpPr>
        <dsp:cNvPr id="0" name=""/>
        <dsp:cNvSpPr/>
      </dsp:nvSpPr>
      <dsp:spPr>
        <a:xfrm rot="5400000">
          <a:off x="3239179" y="2388196"/>
          <a:ext cx="969893" cy="1104189"/>
        </a:xfrm>
        <a:prstGeom prst="bentUpArrow">
          <a:avLst>
            <a:gd name="adj1" fmla="val 32840"/>
            <a:gd name="adj2" fmla="val 25000"/>
            <a:gd name="adj3" fmla="val 35780"/>
          </a:avLst>
        </a:prstGeom>
        <a:solidFill>
          <a:schemeClr val="accent5">
            <a:tint val="50000"/>
            <a:hueOff val="-3672177"/>
            <a:satOff val="-7688"/>
            <a:lumOff val="5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660472-C5EE-4774-AFA1-C961E8A6EA9C}">
      <dsp:nvSpPr>
        <dsp:cNvPr id="0" name=""/>
        <dsp:cNvSpPr/>
      </dsp:nvSpPr>
      <dsp:spPr>
        <a:xfrm>
          <a:off x="2982216" y="1313049"/>
          <a:ext cx="1632730" cy="1142858"/>
        </a:xfrm>
        <a:prstGeom prst="roundRect">
          <a:avLst>
            <a:gd name="adj" fmla="val 1667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Objectives</a:t>
          </a:r>
        </a:p>
      </dsp:txBody>
      <dsp:txXfrm>
        <a:off x="3038016" y="1368849"/>
        <a:ext cx="1521130" cy="1031258"/>
      </dsp:txXfrm>
    </dsp:sp>
    <dsp:sp modelId="{A4B009EB-0A21-4A01-B524-41DEBB4F7D14}">
      <dsp:nvSpPr>
        <dsp:cNvPr id="0" name=""/>
        <dsp:cNvSpPr/>
      </dsp:nvSpPr>
      <dsp:spPr>
        <a:xfrm>
          <a:off x="4660231" y="1451550"/>
          <a:ext cx="1619442" cy="92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Minor changes</a:t>
          </a:r>
        </a:p>
      </dsp:txBody>
      <dsp:txXfrm>
        <a:off x="4660231" y="1451550"/>
        <a:ext cx="1619442" cy="923708"/>
      </dsp:txXfrm>
    </dsp:sp>
    <dsp:sp modelId="{F454F22A-21B0-41CD-ADED-D5E064382E88}">
      <dsp:nvSpPr>
        <dsp:cNvPr id="0" name=""/>
        <dsp:cNvSpPr/>
      </dsp:nvSpPr>
      <dsp:spPr>
        <a:xfrm rot="5400000">
          <a:off x="4970123" y="3672003"/>
          <a:ext cx="969893" cy="1104189"/>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19D3A-5DD3-4F6A-827A-973E1EC62DB6}">
      <dsp:nvSpPr>
        <dsp:cNvPr id="0" name=""/>
        <dsp:cNvSpPr/>
      </dsp:nvSpPr>
      <dsp:spPr>
        <a:xfrm>
          <a:off x="4713161" y="2596856"/>
          <a:ext cx="1632730" cy="1142858"/>
        </a:xfrm>
        <a:prstGeom prst="roundRect">
          <a:avLst>
            <a:gd name="adj" fmla="val 1667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Priority Initiatives</a:t>
          </a:r>
        </a:p>
      </dsp:txBody>
      <dsp:txXfrm>
        <a:off x="4768961" y="2652656"/>
        <a:ext cx="1521130" cy="1031258"/>
      </dsp:txXfrm>
    </dsp:sp>
    <dsp:sp modelId="{D707B281-0770-46C5-95B9-9ED00E4E993E}">
      <dsp:nvSpPr>
        <dsp:cNvPr id="0" name=""/>
        <dsp:cNvSpPr/>
      </dsp:nvSpPr>
      <dsp:spPr>
        <a:xfrm>
          <a:off x="6345891" y="2705853"/>
          <a:ext cx="1187492" cy="92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New!</a:t>
          </a:r>
        </a:p>
      </dsp:txBody>
      <dsp:txXfrm>
        <a:off x="6345891" y="2705853"/>
        <a:ext cx="1187492" cy="923708"/>
      </dsp:txXfrm>
    </dsp:sp>
    <dsp:sp modelId="{3535D944-D302-4EB4-9456-6446BAF51531}">
      <dsp:nvSpPr>
        <dsp:cNvPr id="0" name=""/>
        <dsp:cNvSpPr/>
      </dsp:nvSpPr>
      <dsp:spPr>
        <a:xfrm>
          <a:off x="6444105" y="3880663"/>
          <a:ext cx="1632730" cy="1142858"/>
        </a:xfrm>
        <a:prstGeom prst="roundRect">
          <a:avLst>
            <a:gd name="adj" fmla="val 166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Measures</a:t>
          </a:r>
        </a:p>
      </dsp:txBody>
      <dsp:txXfrm>
        <a:off x="6499905" y="3936463"/>
        <a:ext cx="1521130" cy="1031258"/>
      </dsp:txXfrm>
    </dsp:sp>
    <dsp:sp modelId="{23E47CAB-9793-474B-ABFF-E4B362EA56FA}">
      <dsp:nvSpPr>
        <dsp:cNvPr id="0" name=""/>
        <dsp:cNvSpPr/>
      </dsp:nvSpPr>
      <dsp:spPr>
        <a:xfrm>
          <a:off x="8076836" y="3989660"/>
          <a:ext cx="1187492" cy="92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Pending</a:t>
          </a:r>
        </a:p>
      </dsp:txBody>
      <dsp:txXfrm>
        <a:off x="8076836" y="3989660"/>
        <a:ext cx="1187492" cy="92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01FE-0A8C-4CCC-88DD-4A918F97D233}">
      <dsp:nvSpPr>
        <dsp:cNvPr id="0" name=""/>
        <dsp:cNvSpPr/>
      </dsp:nvSpPr>
      <dsp:spPr>
        <a:xfrm rot="5400000">
          <a:off x="7129432" y="-3136620"/>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 typeface="Arial" panose="020B0604020202020204" pitchFamily="34" charset="0"/>
            <a:buNone/>
          </a:pPr>
          <a:r>
            <a:rPr lang="en-US" sz="1800" b="0" kern="1200" dirty="0"/>
            <a:t>Understanding impact of change before the change happens</a:t>
          </a:r>
        </a:p>
      </dsp:txBody>
      <dsp:txXfrm rot="-5400000">
        <a:off x="3922461" y="97655"/>
        <a:ext cx="6945959" cy="504712"/>
      </dsp:txXfrm>
    </dsp:sp>
    <dsp:sp modelId="{67138B82-AF8C-455E-A880-191C85AFAD6B}">
      <dsp:nvSpPr>
        <dsp:cNvPr id="0" name=""/>
        <dsp:cNvSpPr/>
      </dsp:nvSpPr>
      <dsp:spPr>
        <a:xfrm>
          <a:off x="0" y="436"/>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Business / Technology Impact Analysis</a:t>
          </a:r>
        </a:p>
      </dsp:txBody>
      <dsp:txXfrm>
        <a:off x="34130" y="34566"/>
        <a:ext cx="3854200" cy="630890"/>
      </dsp:txXfrm>
    </dsp:sp>
    <dsp:sp modelId="{A9EBB243-668E-47CF-A629-66CED494CB00}">
      <dsp:nvSpPr>
        <dsp:cNvPr id="0" name=""/>
        <dsp:cNvSpPr/>
      </dsp:nvSpPr>
      <dsp:spPr>
        <a:xfrm rot="5400000">
          <a:off x="7129432" y="-2402512"/>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0" i="0" u="none" kern="1200" dirty="0"/>
            <a:t>Reducing wasteful duplication, saving money, improving efficiency</a:t>
          </a:r>
          <a:endParaRPr lang="en-US" sz="1800" b="0" kern="1200" dirty="0"/>
        </a:p>
      </dsp:txBody>
      <dsp:txXfrm rot="-5400000">
        <a:off x="3922461" y="831763"/>
        <a:ext cx="6945959" cy="504712"/>
      </dsp:txXfrm>
    </dsp:sp>
    <dsp:sp modelId="{38BFFDD8-BD73-4B39-B2ED-88212660159F}">
      <dsp:nvSpPr>
        <dsp:cNvPr id="0" name=""/>
        <dsp:cNvSpPr/>
      </dsp:nvSpPr>
      <dsp:spPr>
        <a:xfrm>
          <a:off x="0" y="734544"/>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Application Portfolio Rationalization </a:t>
          </a:r>
          <a:endParaRPr lang="en-US" sz="2000" kern="1200" dirty="0"/>
        </a:p>
      </dsp:txBody>
      <dsp:txXfrm>
        <a:off x="34130" y="768674"/>
        <a:ext cx="3854200" cy="630890"/>
      </dsp:txXfrm>
    </dsp:sp>
    <dsp:sp modelId="{4F859C5D-B8E4-4A53-BCB1-78F07188F088}">
      <dsp:nvSpPr>
        <dsp:cNvPr id="0" name=""/>
        <dsp:cNvSpPr/>
      </dsp:nvSpPr>
      <dsp:spPr>
        <a:xfrm rot="5400000">
          <a:off x="7129432" y="-1668404"/>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0" i="0" u="none" kern="1200" dirty="0"/>
            <a:t>Planning how new technologies and innovations will enable the digital transformation of government services</a:t>
          </a:r>
          <a:endParaRPr lang="en-US" sz="1800" b="0" kern="1200" dirty="0"/>
        </a:p>
      </dsp:txBody>
      <dsp:txXfrm rot="-5400000">
        <a:off x="3922461" y="1565871"/>
        <a:ext cx="6945959" cy="504712"/>
      </dsp:txXfrm>
    </dsp:sp>
    <dsp:sp modelId="{EA2A3AB5-5FF5-496A-BBB3-6BDAC07A35DC}">
      <dsp:nvSpPr>
        <dsp:cNvPr id="0" name=""/>
        <dsp:cNvSpPr/>
      </dsp:nvSpPr>
      <dsp:spPr>
        <a:xfrm>
          <a:off x="0" y="1468652"/>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Roadmaps for Digital Transformation </a:t>
          </a:r>
          <a:endParaRPr lang="en-US" sz="2000" kern="1200" dirty="0"/>
        </a:p>
      </dsp:txBody>
      <dsp:txXfrm>
        <a:off x="34130" y="1502782"/>
        <a:ext cx="3854200" cy="630890"/>
      </dsp:txXfrm>
    </dsp:sp>
    <dsp:sp modelId="{8CCB59A0-6731-4306-8D2E-A4AC84370165}">
      <dsp:nvSpPr>
        <dsp:cNvPr id="0" name=""/>
        <dsp:cNvSpPr/>
      </dsp:nvSpPr>
      <dsp:spPr>
        <a:xfrm rot="5400000">
          <a:off x="7129432" y="-934296"/>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0" i="0" u="none" kern="1200" dirty="0"/>
            <a:t>Improving business efficiencies and enabling new capabilities</a:t>
          </a:r>
          <a:endParaRPr lang="en-US" sz="1800" b="0" kern="1200" dirty="0"/>
        </a:p>
      </dsp:txBody>
      <dsp:txXfrm rot="-5400000">
        <a:off x="3922461" y="2299979"/>
        <a:ext cx="6945959" cy="504712"/>
      </dsp:txXfrm>
    </dsp:sp>
    <dsp:sp modelId="{BF00EC63-BCEF-4768-85BC-588200AF0038}">
      <dsp:nvSpPr>
        <dsp:cNvPr id="0" name=""/>
        <dsp:cNvSpPr/>
      </dsp:nvSpPr>
      <dsp:spPr>
        <a:xfrm>
          <a:off x="0" y="2202760"/>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Business Capability Management </a:t>
          </a:r>
          <a:endParaRPr lang="en-US" sz="2000" kern="1200" dirty="0"/>
        </a:p>
      </dsp:txBody>
      <dsp:txXfrm>
        <a:off x="34130" y="2236890"/>
        <a:ext cx="3854200" cy="630890"/>
      </dsp:txXfrm>
    </dsp:sp>
    <dsp:sp modelId="{F1BF381A-8957-4727-B96A-EBDAB4908C04}">
      <dsp:nvSpPr>
        <dsp:cNvPr id="0" name=""/>
        <dsp:cNvSpPr/>
      </dsp:nvSpPr>
      <dsp:spPr>
        <a:xfrm rot="5400000">
          <a:off x="7129432" y="-200188"/>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0" i="0" u="none" kern="1200" dirty="0"/>
            <a:t>Aligning IT investments with enterprise strategies to ensure the right projects are moving forward</a:t>
          </a:r>
          <a:endParaRPr lang="en-US" sz="1800" b="0" kern="1200" dirty="0"/>
        </a:p>
      </dsp:txBody>
      <dsp:txXfrm rot="-5400000">
        <a:off x="3922461" y="3034087"/>
        <a:ext cx="6945959" cy="504712"/>
      </dsp:txXfrm>
    </dsp:sp>
    <dsp:sp modelId="{8A74DA37-30DE-425D-A7C9-FF9943558E19}">
      <dsp:nvSpPr>
        <dsp:cNvPr id="0" name=""/>
        <dsp:cNvSpPr/>
      </dsp:nvSpPr>
      <dsp:spPr>
        <a:xfrm>
          <a:off x="0" y="2936868"/>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Business Strategy Modeling </a:t>
          </a:r>
          <a:endParaRPr lang="en-US" sz="2000" kern="1200" dirty="0"/>
        </a:p>
      </dsp:txBody>
      <dsp:txXfrm>
        <a:off x="34130" y="2970998"/>
        <a:ext cx="3854200" cy="630890"/>
      </dsp:txXfrm>
    </dsp:sp>
    <dsp:sp modelId="{D2D10FF7-B5BD-40EF-B5B8-AA0B8E4BEE8F}">
      <dsp:nvSpPr>
        <dsp:cNvPr id="0" name=""/>
        <dsp:cNvSpPr/>
      </dsp:nvSpPr>
      <dsp:spPr>
        <a:xfrm rot="5400000">
          <a:off x="7129432" y="533919"/>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0" i="0" u="none" kern="1200" dirty="0"/>
            <a:t>Aligning information assets with business strategies, identifying unnecessary duplication and ensuring secure access and privacy</a:t>
          </a:r>
          <a:endParaRPr lang="en-US" sz="1800" b="0" kern="1200" dirty="0"/>
        </a:p>
      </dsp:txBody>
      <dsp:txXfrm rot="-5400000">
        <a:off x="3922461" y="3768194"/>
        <a:ext cx="6945959" cy="504712"/>
      </dsp:txXfrm>
    </dsp:sp>
    <dsp:sp modelId="{D55945ED-B934-4D45-BB40-5FBC90C5D010}">
      <dsp:nvSpPr>
        <dsp:cNvPr id="0" name=""/>
        <dsp:cNvSpPr/>
      </dsp:nvSpPr>
      <dsp:spPr>
        <a:xfrm>
          <a:off x="0" y="3670976"/>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Conceptual and Logical Data Modeling </a:t>
          </a:r>
          <a:endParaRPr lang="en-US" sz="2000" kern="1200" dirty="0"/>
        </a:p>
      </dsp:txBody>
      <dsp:txXfrm>
        <a:off x="34130" y="3705106"/>
        <a:ext cx="3854200" cy="630890"/>
      </dsp:txXfrm>
    </dsp:sp>
    <dsp:sp modelId="{4F8A138C-9175-4C6D-AE2E-B2E986A620F3}">
      <dsp:nvSpPr>
        <dsp:cNvPr id="0" name=""/>
        <dsp:cNvSpPr/>
      </dsp:nvSpPr>
      <dsp:spPr>
        <a:xfrm rot="5400000">
          <a:off x="7129432" y="1268027"/>
          <a:ext cx="559320" cy="6973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0" i="0" u="none" kern="1200" dirty="0"/>
            <a:t>Breaking down data silos - ensuring data flows across the enterprise</a:t>
          </a:r>
          <a:endParaRPr lang="en-US" sz="1800" b="0" kern="1200" dirty="0"/>
        </a:p>
      </dsp:txBody>
      <dsp:txXfrm rot="-5400000">
        <a:off x="3922461" y="4502302"/>
        <a:ext cx="6945959" cy="504712"/>
      </dsp:txXfrm>
    </dsp:sp>
    <dsp:sp modelId="{F1760449-2F0B-4F27-BEBD-46E96B51E4CE}">
      <dsp:nvSpPr>
        <dsp:cNvPr id="0" name=""/>
        <dsp:cNvSpPr/>
      </dsp:nvSpPr>
      <dsp:spPr>
        <a:xfrm>
          <a:off x="0" y="4405084"/>
          <a:ext cx="3922460" cy="69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Integration Architecture </a:t>
          </a:r>
          <a:endParaRPr lang="en-US" sz="2000" kern="1200" dirty="0"/>
        </a:p>
      </dsp:txBody>
      <dsp:txXfrm>
        <a:off x="34130" y="4439214"/>
        <a:ext cx="3854200" cy="63089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96E6E31-EC62-4031-8075-67525559E1A9}" type="datetimeFigureOut">
              <a:rPr lang="en-US" smtClean="0"/>
              <a:t>12/8/2020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055826-CF56-49C1-8D87-636A53BD9A95}" type="slidenum">
              <a:rPr lang="en-US" smtClean="0"/>
              <a:t>‹#›</a:t>
            </a:fld>
            <a:endParaRPr lang="en-US"/>
          </a:p>
        </p:txBody>
      </p:sp>
    </p:spTree>
    <p:extLst>
      <p:ext uri="{BB962C8B-B14F-4D97-AF65-F5344CB8AC3E}">
        <p14:creationId xmlns:p14="http://schemas.microsoft.com/office/powerpoint/2010/main" val="3166150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2963A4-27A1-4656-98F2-58D7CD16F20A}" type="datetimeFigureOut">
              <a:rPr lang="en-US" smtClean="0"/>
              <a:t>12/8/2020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0D92C0-4F37-46B2-8876-85D5CC61DEA5}" type="slidenum">
              <a:rPr lang="en-US" smtClean="0"/>
              <a:t>‹#›</a:t>
            </a:fld>
            <a:endParaRPr lang="en-US"/>
          </a:p>
        </p:txBody>
      </p:sp>
    </p:spTree>
    <p:extLst>
      <p:ext uri="{BB962C8B-B14F-4D97-AF65-F5344CB8AC3E}">
        <p14:creationId xmlns:p14="http://schemas.microsoft.com/office/powerpoint/2010/main" val="35309867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96382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275245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6813550" cy="19351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949701"/>
            <a:ext cx="10515600" cy="2139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379929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81135"/>
            <a:ext cx="10515600" cy="614365"/>
          </a:xfrm>
        </p:spPr>
        <p:txBody>
          <a:bodyPr/>
          <a:lstStyle/>
          <a:p>
            <a:r>
              <a:rPr lang="en-US"/>
              <a:t>Click to edit Master title style</a:t>
            </a:r>
          </a:p>
        </p:txBody>
      </p:sp>
      <p:sp>
        <p:nvSpPr>
          <p:cNvPr id="3" name="Content Placeholder 2"/>
          <p:cNvSpPr>
            <a:spLocks noGrp="1"/>
          </p:cNvSpPr>
          <p:nvPr>
            <p:ph sz="half" idx="1"/>
          </p:nvPr>
        </p:nvSpPr>
        <p:spPr>
          <a:xfrm>
            <a:off x="838200" y="2374899"/>
            <a:ext cx="5181600" cy="3802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374899"/>
            <a:ext cx="5181600" cy="3802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392098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7951"/>
            <a:ext cx="10515600" cy="534988"/>
          </a:xfrm>
        </p:spPr>
        <p:txBody>
          <a:bodyPr/>
          <a:lstStyle/>
          <a:p>
            <a:r>
              <a:rPr lang="en-US" dirty="0"/>
              <a:t>Click to edit Master title style</a:t>
            </a:r>
          </a:p>
        </p:txBody>
      </p:sp>
      <p:sp>
        <p:nvSpPr>
          <p:cNvPr id="3" name="Text Placeholder 2"/>
          <p:cNvSpPr>
            <a:spLocks noGrp="1"/>
          </p:cNvSpPr>
          <p:nvPr>
            <p:ph type="body" idx="1"/>
          </p:nvPr>
        </p:nvSpPr>
        <p:spPr>
          <a:xfrm>
            <a:off x="839788" y="19859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882899"/>
            <a:ext cx="5157787" cy="33067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859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882899"/>
            <a:ext cx="5183188" cy="330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9237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18417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346216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6400"/>
            <a:ext cx="3932237" cy="8890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676400"/>
            <a:ext cx="6172200" cy="4635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565400"/>
            <a:ext cx="3932237" cy="3746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266485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92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71600"/>
            <a:ext cx="6172200" cy="477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463800"/>
            <a:ext cx="3932237" cy="3683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BD0DA9-04E4-4415-BDB3-4FB3EC4E9476}" type="slidenum">
              <a:rPr lang="en-US" smtClean="0"/>
              <a:t>‹#›</a:t>
            </a:fld>
            <a:endParaRPr lang="en-US"/>
          </a:p>
        </p:txBody>
      </p:sp>
    </p:spTree>
    <p:extLst>
      <p:ext uri="{BB962C8B-B14F-4D97-AF65-F5344CB8AC3E}">
        <p14:creationId xmlns:p14="http://schemas.microsoft.com/office/powerpoint/2010/main" val="176035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33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628899"/>
            <a:ext cx="10515600" cy="35480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0" y="6446835"/>
            <a:ext cx="4483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D0DA9-04E4-4415-BDB3-4FB3EC4E9476}" type="slidenum">
              <a:rPr lang="en-US" smtClean="0"/>
              <a:t>‹#›</a:t>
            </a:fld>
            <a:endParaRPr lang="en-US" dirty="0"/>
          </a:p>
        </p:txBody>
      </p:sp>
      <p:pic>
        <p:nvPicPr>
          <p:cNvPr id="8" name="Picture 7"/>
          <p:cNvPicPr/>
          <p:nvPr userDrawn="1"/>
        </p:nvPicPr>
        <p:blipFill rotWithShape="1">
          <a:blip r:embed="rId11" cstate="print">
            <a:extLst>
              <a:ext uri="{28A0092B-C50C-407E-A947-70E740481C1C}">
                <a14:useLocalDpi xmlns:a14="http://schemas.microsoft.com/office/drawing/2010/main" val="0"/>
              </a:ext>
            </a:extLst>
          </a:blip>
          <a:srcRect l="-858" t="-34027" r="-1"/>
          <a:stretch/>
        </p:blipFill>
        <p:spPr bwMode="auto">
          <a:xfrm flipV="1">
            <a:off x="-228600" y="6446834"/>
            <a:ext cx="12420600" cy="195265"/>
          </a:xfrm>
          <a:prstGeom prst="rect">
            <a:avLst/>
          </a:prstGeom>
          <a:noFill/>
          <a:ln>
            <a:noFill/>
          </a:ln>
          <a:extLst>
            <a:ext uri="{53640926-AAD7-44D8-BBD7-CCE9431645EC}">
              <a14:shadowObscured xmlns:a14="http://schemas.microsoft.com/office/drawing/2010/main"/>
            </a:ext>
          </a:extLst>
        </p:spPr>
      </p:pic>
      <p:pic>
        <p:nvPicPr>
          <p:cNvPr id="10" name="Picture 9"/>
          <p:cNvPicPr/>
          <p:nvPr userDrawn="1"/>
        </p:nvPicPr>
        <p:blipFill rotWithShape="1">
          <a:blip r:embed="rId11" cstate="print">
            <a:extLst>
              <a:ext uri="{28A0092B-C50C-407E-A947-70E740481C1C}">
                <a14:useLocalDpi xmlns:a14="http://schemas.microsoft.com/office/drawing/2010/main" val="0"/>
              </a:ext>
            </a:extLst>
          </a:blip>
          <a:srcRect l="11" t="-18366" r="-1"/>
          <a:stretch/>
        </p:blipFill>
        <p:spPr bwMode="auto">
          <a:xfrm rot="10800000">
            <a:off x="0" y="897507"/>
            <a:ext cx="12192000" cy="215581"/>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6FB388D-82F7-4BE2-A69F-4F3BD1E257D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23092" y="182770"/>
            <a:ext cx="1430708" cy="710170"/>
          </a:xfrm>
          <a:prstGeom prst="rect">
            <a:avLst/>
          </a:prstGeom>
        </p:spPr>
      </p:pic>
    </p:spTree>
    <p:extLst>
      <p:ext uri="{BB962C8B-B14F-4D97-AF65-F5344CB8AC3E}">
        <p14:creationId xmlns:p14="http://schemas.microsoft.com/office/powerpoint/2010/main" val="257189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leg.wa.gov/RCW/default.aspx?cite=43.105.02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app.leg.wa.gov/RCW/default.aspx?cite=43.105.265" TargetMode="External"/><Relationship Id="rId7" Type="http://schemas.openxmlformats.org/officeDocument/2006/relationships/image" Target="../media/image70.png"/><Relationship Id="rId2" Type="http://schemas.openxmlformats.org/officeDocument/2006/relationships/hyperlink" Target="http://app.leg.wa.gov/RCW/default.aspx?cite=43.105.205" TargetMode="Externa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anotify.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5359" t="-310" r="-304" b="310"/>
          <a:stretch/>
        </p:blipFill>
        <p:spPr>
          <a:xfrm>
            <a:off x="-42529" y="-51283"/>
            <a:ext cx="3890626" cy="6954253"/>
          </a:xfrm>
          <a:prstGeom prst="rect">
            <a:avLst/>
          </a:prstGeom>
        </p:spPr>
      </p:pic>
      <p:sp>
        <p:nvSpPr>
          <p:cNvPr id="2" name="Title 1"/>
          <p:cNvSpPr>
            <a:spLocks noGrp="1"/>
          </p:cNvSpPr>
          <p:nvPr>
            <p:ph type="ctrTitle"/>
          </p:nvPr>
        </p:nvSpPr>
        <p:spPr>
          <a:xfrm>
            <a:off x="3848097" y="2314723"/>
            <a:ext cx="7289803" cy="1629955"/>
          </a:xfrm>
        </p:spPr>
        <p:txBody>
          <a:bodyPr anchor="t">
            <a:normAutofit fontScale="90000"/>
          </a:bodyPr>
          <a:lstStyle/>
          <a:p>
            <a:pPr algn="l"/>
            <a:r>
              <a:rPr lang="en-US" sz="4400" b="1" dirty="0">
                <a:solidFill>
                  <a:srgbClr val="09507E"/>
                </a:solidFill>
              </a:rPr>
              <a:t>Technology Services Board</a:t>
            </a:r>
            <a:br>
              <a:rPr lang="en-US" sz="4400" b="1" dirty="0">
                <a:solidFill>
                  <a:srgbClr val="09507E"/>
                </a:solidFill>
              </a:rPr>
            </a:br>
            <a:r>
              <a:rPr lang="en-US" sz="4400" b="1" dirty="0">
                <a:solidFill>
                  <a:srgbClr val="09507E"/>
                </a:solidFill>
              </a:rPr>
              <a:t>Quarterly Meeting</a:t>
            </a:r>
          </a:p>
        </p:txBody>
      </p:sp>
      <p:sp>
        <p:nvSpPr>
          <p:cNvPr id="9" name="Subtitle 2"/>
          <p:cNvSpPr>
            <a:spLocks noGrp="1"/>
          </p:cNvSpPr>
          <p:nvPr>
            <p:ph type="subTitle" idx="1"/>
          </p:nvPr>
        </p:nvSpPr>
        <p:spPr>
          <a:xfrm>
            <a:off x="3944679" y="4101217"/>
            <a:ext cx="8247321" cy="1347627"/>
          </a:xfrm>
        </p:spPr>
        <p:txBody>
          <a:bodyPr/>
          <a:lstStyle/>
          <a:p>
            <a:pPr algn="l"/>
            <a:r>
              <a:rPr lang="en-US" dirty="0">
                <a:latin typeface="Arial" panose="020B0604020202020204" pitchFamily="34" charset="0"/>
                <a:cs typeface="Arial" panose="020B0604020202020204" pitchFamily="34" charset="0"/>
              </a:rPr>
              <a:t>December 8, 2020</a:t>
            </a:r>
          </a:p>
          <a:p>
            <a:pPr algn="l"/>
            <a:endParaRPr lang="en-US" dirty="0">
              <a:latin typeface="Arial" panose="020B0604020202020204" pitchFamily="34" charset="0"/>
              <a:cs typeface="Arial" panose="020B0604020202020204" pitchFamily="34" charset="0"/>
            </a:endParaRPr>
          </a:p>
        </p:txBody>
      </p:sp>
      <p:cxnSp>
        <p:nvCxnSpPr>
          <p:cNvPr id="11" name="Straight Connector 10"/>
          <p:cNvCxnSpPr/>
          <p:nvPr/>
        </p:nvCxnSpPr>
        <p:spPr>
          <a:xfrm>
            <a:off x="3992578" y="5594684"/>
            <a:ext cx="8199422" cy="1"/>
          </a:xfrm>
          <a:prstGeom prst="line">
            <a:avLst/>
          </a:prstGeom>
          <a:ln w="28575">
            <a:solidFill>
              <a:srgbClr val="09507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D67ADC9-4F77-4A8C-B7AD-37CD51A52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Tree>
    <p:extLst>
      <p:ext uri="{BB962C8B-B14F-4D97-AF65-F5344CB8AC3E}">
        <p14:creationId xmlns:p14="http://schemas.microsoft.com/office/powerpoint/2010/main" val="192475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5359" t="-310" r="-304" b="310"/>
          <a:stretch/>
        </p:blipFill>
        <p:spPr>
          <a:xfrm>
            <a:off x="-42529" y="-51283"/>
            <a:ext cx="3890626" cy="6954253"/>
          </a:xfrm>
          <a:prstGeom prst="rect">
            <a:avLst/>
          </a:prstGeom>
        </p:spPr>
      </p:pic>
      <p:sp>
        <p:nvSpPr>
          <p:cNvPr id="2" name="Title 1"/>
          <p:cNvSpPr>
            <a:spLocks noGrp="1"/>
          </p:cNvSpPr>
          <p:nvPr>
            <p:ph type="ctrTitle"/>
          </p:nvPr>
        </p:nvSpPr>
        <p:spPr>
          <a:xfrm>
            <a:off x="3848097" y="2314723"/>
            <a:ext cx="7289803" cy="1629955"/>
          </a:xfrm>
        </p:spPr>
        <p:txBody>
          <a:bodyPr anchor="t">
            <a:normAutofit/>
          </a:bodyPr>
          <a:lstStyle/>
          <a:p>
            <a:pPr algn="l"/>
            <a:r>
              <a:rPr lang="en-US" sz="4400" b="1" dirty="0">
                <a:solidFill>
                  <a:srgbClr val="09507E"/>
                </a:solidFill>
                <a:latin typeface="Arial" panose="020B0604020202020204" pitchFamily="34" charset="0"/>
                <a:cs typeface="Arial" panose="020B0604020202020204" pitchFamily="34" charset="0"/>
              </a:rPr>
              <a:t>OCIO Enterprise Architecture (EA) Program</a:t>
            </a:r>
          </a:p>
        </p:txBody>
      </p:sp>
      <p:sp>
        <p:nvSpPr>
          <p:cNvPr id="9" name="Subtitle 2"/>
          <p:cNvSpPr>
            <a:spLocks noGrp="1"/>
          </p:cNvSpPr>
          <p:nvPr>
            <p:ph type="subTitle" idx="1"/>
          </p:nvPr>
        </p:nvSpPr>
        <p:spPr>
          <a:xfrm>
            <a:off x="3944679" y="4101217"/>
            <a:ext cx="8247321" cy="1347627"/>
          </a:xfrm>
        </p:spPr>
        <p:txBody>
          <a:bodyPr/>
          <a:lstStyle/>
          <a:p>
            <a:pPr algn="l"/>
            <a:r>
              <a:rPr lang="en-US" dirty="0">
                <a:latin typeface="Arial" panose="020B0604020202020204" pitchFamily="34" charset="0"/>
                <a:cs typeface="Arial" panose="020B0604020202020204" pitchFamily="34" charset="0"/>
              </a:rPr>
              <a:t>Dan Mercer, State Chief Architect</a:t>
            </a:r>
          </a:p>
        </p:txBody>
      </p:sp>
      <p:cxnSp>
        <p:nvCxnSpPr>
          <p:cNvPr id="11" name="Straight Connector 10"/>
          <p:cNvCxnSpPr/>
          <p:nvPr/>
        </p:nvCxnSpPr>
        <p:spPr>
          <a:xfrm>
            <a:off x="3992578" y="5594684"/>
            <a:ext cx="8199422" cy="1"/>
          </a:xfrm>
          <a:prstGeom prst="line">
            <a:avLst/>
          </a:prstGeom>
          <a:ln w="28575">
            <a:solidFill>
              <a:srgbClr val="095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58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838200" y="1704974"/>
            <a:ext cx="11049000" cy="4676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buFont typeface="+mj-lt"/>
              <a:buAutoNum type="arabicPeriod"/>
            </a:pPr>
            <a:r>
              <a:rPr lang="en-US" sz="2400" dirty="0"/>
              <a:t>Overview</a:t>
            </a:r>
          </a:p>
          <a:p>
            <a:pPr indent="-457200">
              <a:buFont typeface="+mj-lt"/>
              <a:buAutoNum type="arabicPeriod"/>
            </a:pPr>
            <a:r>
              <a:rPr lang="en-US" sz="2400" dirty="0"/>
              <a:t>Challenges and Opportunities</a:t>
            </a:r>
          </a:p>
          <a:p>
            <a:pPr indent="-457200">
              <a:buFont typeface="+mj-lt"/>
              <a:buAutoNum type="arabicPeriod"/>
            </a:pPr>
            <a:r>
              <a:rPr lang="en-US" sz="2400" dirty="0"/>
              <a:t>Solution: EA Program Reform</a:t>
            </a:r>
          </a:p>
          <a:p>
            <a:pPr indent="-457200">
              <a:buFont typeface="+mj-lt"/>
              <a:buAutoNum type="arabicPeriod"/>
            </a:pPr>
            <a:r>
              <a:rPr lang="en-US" sz="2400" dirty="0"/>
              <a:t>Implementation Plan</a:t>
            </a:r>
          </a:p>
          <a:p>
            <a:pPr indent="-457200">
              <a:buFont typeface="+mj-lt"/>
              <a:buAutoNum type="arabicPeriod"/>
            </a:pPr>
            <a:r>
              <a:rPr lang="en-US" sz="2400" dirty="0"/>
              <a:t>Summary</a:t>
            </a:r>
          </a:p>
          <a:p>
            <a:pPr indent="-457200">
              <a:buFont typeface="+mj-lt"/>
              <a:buAutoNum type="arabicPeriod"/>
            </a:pPr>
            <a:r>
              <a:rPr lang="en-US" sz="2400" dirty="0"/>
              <a:t>Discussion</a:t>
            </a:r>
          </a:p>
        </p:txBody>
      </p:sp>
      <p:sp>
        <p:nvSpPr>
          <p:cNvPr id="2" name="Title 1">
            <a:extLst>
              <a:ext uri="{FF2B5EF4-FFF2-40B4-BE49-F238E27FC236}">
                <a16:creationId xmlns:a16="http://schemas.microsoft.com/office/drawing/2014/main" id="{2633FF90-570C-4830-977D-148C2C7CB086}"/>
              </a:ext>
            </a:extLst>
          </p:cNvPr>
          <p:cNvSpPr>
            <a:spLocks noGrp="1"/>
          </p:cNvSpPr>
          <p:nvPr>
            <p:ph type="title" idx="4294967295"/>
          </p:nvPr>
        </p:nvSpPr>
        <p:spPr>
          <a:xfrm>
            <a:off x="838200" y="336331"/>
            <a:ext cx="10515600" cy="546538"/>
          </a:xfrm>
        </p:spPr>
        <p:txBody>
          <a:bodyPr>
            <a:noAutofit/>
          </a:bodyPr>
          <a:lstStyle/>
          <a:p>
            <a:r>
              <a:rPr lang="en-US" dirty="0"/>
              <a:t>Agenda</a:t>
            </a:r>
          </a:p>
        </p:txBody>
      </p:sp>
      <p:sp>
        <p:nvSpPr>
          <p:cNvPr id="8" name="Slide Number Placeholder 4">
            <a:extLst>
              <a:ext uri="{FF2B5EF4-FFF2-40B4-BE49-F238E27FC236}">
                <a16:creationId xmlns:a16="http://schemas.microsoft.com/office/drawing/2014/main" id="{BB11EDEE-C220-4D98-9C72-C8F886DD04CF}"/>
              </a:ext>
            </a:extLst>
          </p:cNvPr>
          <p:cNvSpPr>
            <a:spLocks noGrp="1"/>
          </p:cNvSpPr>
          <p:nvPr>
            <p:ph type="sldNum" sz="quarter" idx="12"/>
          </p:nvPr>
        </p:nvSpPr>
        <p:spPr>
          <a:xfrm>
            <a:off x="0" y="6446835"/>
            <a:ext cx="448340" cy="365125"/>
          </a:xfrm>
        </p:spPr>
        <p:txBody>
          <a:bodyPr/>
          <a:lstStyle/>
          <a:p>
            <a:fld id="{88BD0DA9-04E4-4415-BDB3-4FB3EC4E9476}" type="slidenum">
              <a:rPr lang="en-US" smtClean="0"/>
              <a:t>11</a:t>
            </a:fld>
            <a:endParaRPr lang="en-US" dirty="0"/>
          </a:p>
        </p:txBody>
      </p:sp>
    </p:spTree>
    <p:extLst>
      <p:ext uri="{BB962C8B-B14F-4D97-AF65-F5344CB8AC3E}">
        <p14:creationId xmlns:p14="http://schemas.microsoft.com/office/powerpoint/2010/main" val="132243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986A-037A-42F0-9479-49D1627E0A4B}"/>
              </a:ext>
            </a:extLst>
          </p:cNvPr>
          <p:cNvSpPr>
            <a:spLocks noGrp="1"/>
          </p:cNvSpPr>
          <p:nvPr>
            <p:ph type="title" idx="4294967295"/>
          </p:nvPr>
        </p:nvSpPr>
        <p:spPr>
          <a:xfrm>
            <a:off x="838200" y="409902"/>
            <a:ext cx="10515600" cy="483476"/>
          </a:xfrm>
        </p:spPr>
        <p:txBody>
          <a:bodyPr>
            <a:noAutofit/>
          </a:bodyPr>
          <a:lstStyle/>
          <a:p>
            <a:r>
              <a:rPr lang="en-US" sz="3200" dirty="0"/>
              <a:t>Overview: What is Enterprise Architecture (EA)?</a:t>
            </a:r>
          </a:p>
        </p:txBody>
      </p:sp>
      <p:sp>
        <p:nvSpPr>
          <p:cNvPr id="20" name="Rectangle: Rounded Corners 19">
            <a:extLst>
              <a:ext uri="{FF2B5EF4-FFF2-40B4-BE49-F238E27FC236}">
                <a16:creationId xmlns:a16="http://schemas.microsoft.com/office/drawing/2014/main" id="{9433370C-FAAF-4C62-8548-8ADDA0E8A0F6}"/>
              </a:ext>
            </a:extLst>
          </p:cNvPr>
          <p:cNvSpPr/>
          <p:nvPr/>
        </p:nvSpPr>
        <p:spPr>
          <a:xfrm>
            <a:off x="695325" y="2032055"/>
            <a:ext cx="5088623" cy="3480621"/>
          </a:xfrm>
          <a:prstGeom prst="roundRect">
            <a:avLst/>
          </a:prstGeom>
          <a:solidFill>
            <a:schemeClr val="accent1">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182880" lvl="1">
              <a:spcBef>
                <a:spcPts val="1200"/>
              </a:spcBef>
            </a:pPr>
            <a:r>
              <a:rPr lang="en-US" sz="2200" u="sng" dirty="0">
                <a:solidFill>
                  <a:schemeClr val="tx1"/>
                </a:solidFill>
                <a:hlinkClick r:id="rId2">
                  <a:extLst>
                    <a:ext uri="{A12FA001-AC4F-418D-AE19-62706E023703}">
                      <ahyp:hlinkClr xmlns:ahyp="http://schemas.microsoft.com/office/drawing/2018/hyperlinkcolor" val="tx"/>
                    </a:ext>
                  </a:extLst>
                </a:hlinkClick>
              </a:rPr>
              <a:t>RCW 43.105.20</a:t>
            </a:r>
            <a:r>
              <a:rPr lang="en-US" sz="2200" dirty="0">
                <a:solidFill>
                  <a:schemeClr val="tx1"/>
                </a:solidFill>
              </a:rPr>
              <a:t> (5)</a:t>
            </a:r>
          </a:p>
          <a:p>
            <a:pPr marL="182880" lvl="1">
              <a:spcBef>
                <a:spcPts val="1200"/>
              </a:spcBef>
            </a:pPr>
            <a:r>
              <a:rPr lang="en-US" sz="2200" dirty="0">
                <a:solidFill>
                  <a:schemeClr val="tx1"/>
                </a:solidFill>
              </a:rPr>
              <a:t>(EA) is an ongoing activity for translating business vision and strategy into effective enterprise change… (EA) creates, communicates, and improves the key principles and models that describe the enterprise's future state and enable its evolution.</a:t>
            </a:r>
          </a:p>
        </p:txBody>
      </p:sp>
      <p:pic>
        <p:nvPicPr>
          <p:cNvPr id="21" name="Picture 20" descr="Diagram, timeline&#10;&#10;Description automatically generated">
            <a:extLst>
              <a:ext uri="{FF2B5EF4-FFF2-40B4-BE49-F238E27FC236}">
                <a16:creationId xmlns:a16="http://schemas.microsoft.com/office/drawing/2014/main" id="{3A6720B5-3653-4EEB-A86E-7D115E879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00199"/>
            <a:ext cx="5818032" cy="4524375"/>
          </a:xfrm>
          <a:prstGeom prst="rect">
            <a:avLst/>
          </a:prstGeom>
        </p:spPr>
      </p:pic>
      <p:sp>
        <p:nvSpPr>
          <p:cNvPr id="22" name="Slide Number Placeholder 4">
            <a:extLst>
              <a:ext uri="{FF2B5EF4-FFF2-40B4-BE49-F238E27FC236}">
                <a16:creationId xmlns:a16="http://schemas.microsoft.com/office/drawing/2014/main" id="{32D53E4B-B23F-418E-8179-B68A65EC687B}"/>
              </a:ext>
            </a:extLst>
          </p:cNvPr>
          <p:cNvSpPr>
            <a:spLocks noGrp="1"/>
          </p:cNvSpPr>
          <p:nvPr>
            <p:ph type="sldNum" sz="quarter" idx="12"/>
          </p:nvPr>
        </p:nvSpPr>
        <p:spPr>
          <a:xfrm>
            <a:off x="0" y="6446835"/>
            <a:ext cx="448340" cy="365125"/>
          </a:xfrm>
        </p:spPr>
        <p:txBody>
          <a:bodyPr/>
          <a:lstStyle/>
          <a:p>
            <a:fld id="{88BD0DA9-04E4-4415-BDB3-4FB3EC4E9476}" type="slidenum">
              <a:rPr lang="en-US" smtClean="0"/>
              <a:t>12</a:t>
            </a:fld>
            <a:endParaRPr lang="en-US" dirty="0"/>
          </a:p>
        </p:txBody>
      </p:sp>
    </p:spTree>
    <p:extLst>
      <p:ext uri="{BB962C8B-B14F-4D97-AF65-F5344CB8AC3E}">
        <p14:creationId xmlns:p14="http://schemas.microsoft.com/office/powerpoint/2010/main" val="388960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FDE1-C1B6-4FE7-B276-F0C19EE8A11C}"/>
              </a:ext>
            </a:extLst>
          </p:cNvPr>
          <p:cNvSpPr>
            <a:spLocks noGrp="1"/>
          </p:cNvSpPr>
          <p:nvPr>
            <p:ph type="title" idx="4294967295"/>
          </p:nvPr>
        </p:nvSpPr>
        <p:spPr>
          <a:xfrm>
            <a:off x="838200" y="409904"/>
            <a:ext cx="10515600" cy="493987"/>
          </a:xfrm>
        </p:spPr>
        <p:txBody>
          <a:bodyPr>
            <a:noAutofit/>
          </a:bodyPr>
          <a:lstStyle/>
          <a:p>
            <a:r>
              <a:rPr lang="en-US" sz="2800" dirty="0"/>
              <a:t>Overview: Biggest Drivers for Enterprise Architecture</a:t>
            </a:r>
          </a:p>
        </p:txBody>
      </p:sp>
      <p:graphicFrame>
        <p:nvGraphicFramePr>
          <p:cNvPr id="6" name="Diagram 5">
            <a:extLst>
              <a:ext uri="{FF2B5EF4-FFF2-40B4-BE49-F238E27FC236}">
                <a16:creationId xmlns:a16="http://schemas.microsoft.com/office/drawing/2014/main" id="{B2DC473F-FE49-4464-8742-77C6990415D3}"/>
              </a:ext>
            </a:extLst>
          </p:cNvPr>
          <p:cNvGraphicFramePr/>
          <p:nvPr/>
        </p:nvGraphicFramePr>
        <p:xfrm>
          <a:off x="610476" y="1199005"/>
          <a:ext cx="10895724" cy="510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4">
            <a:extLst>
              <a:ext uri="{FF2B5EF4-FFF2-40B4-BE49-F238E27FC236}">
                <a16:creationId xmlns:a16="http://schemas.microsoft.com/office/drawing/2014/main" id="{693FFD4E-88DE-4836-83E6-F1023CB5C03C}"/>
              </a:ext>
            </a:extLst>
          </p:cNvPr>
          <p:cNvSpPr>
            <a:spLocks noGrp="1"/>
          </p:cNvSpPr>
          <p:nvPr>
            <p:ph type="sldNum" sz="quarter" idx="12"/>
          </p:nvPr>
        </p:nvSpPr>
        <p:spPr>
          <a:xfrm>
            <a:off x="0" y="6446835"/>
            <a:ext cx="448340" cy="365125"/>
          </a:xfrm>
        </p:spPr>
        <p:txBody>
          <a:bodyPr/>
          <a:lstStyle/>
          <a:p>
            <a:fld id="{88BD0DA9-04E4-4415-BDB3-4FB3EC4E9476}" type="slidenum">
              <a:rPr lang="en-US" smtClean="0"/>
              <a:t>13</a:t>
            </a:fld>
            <a:endParaRPr lang="en-US" dirty="0"/>
          </a:p>
        </p:txBody>
      </p:sp>
    </p:spTree>
    <p:extLst>
      <p:ext uri="{BB962C8B-B14F-4D97-AF65-F5344CB8AC3E}">
        <p14:creationId xmlns:p14="http://schemas.microsoft.com/office/powerpoint/2010/main" val="153480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2867024" y="1565440"/>
            <a:ext cx="6410326" cy="4454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hlinkClick r:id="rId2"/>
              </a:rPr>
              <a:t>RCW 43.105.205 </a:t>
            </a:r>
            <a:r>
              <a:rPr lang="en-US" sz="2400" dirty="0"/>
              <a:t>and </a:t>
            </a:r>
            <a:r>
              <a:rPr lang="en-US" sz="2400" dirty="0">
                <a:hlinkClick r:id="rId3"/>
              </a:rPr>
              <a:t>RCW 43.105.265 </a:t>
            </a:r>
            <a:r>
              <a:rPr lang="en-US" sz="2400" dirty="0"/>
              <a:t>require the OCIO to lead and implement an ongoing enterprise architecture program for state government with the mission to: </a:t>
            </a:r>
          </a:p>
          <a:p>
            <a:pPr marL="914400" lvl="1" indent="-457200">
              <a:spcBef>
                <a:spcPts val="1800"/>
              </a:spcBef>
              <a:buFont typeface="+mj-lt"/>
              <a:buAutoNum type="alphaLcParenR"/>
            </a:pPr>
            <a:r>
              <a:rPr lang="en-US" sz="2100" dirty="0"/>
              <a:t>Drive opportunities for greater enterprise efficiency;</a:t>
            </a:r>
          </a:p>
          <a:p>
            <a:pPr marL="914400" lvl="1" indent="-457200">
              <a:spcBef>
                <a:spcPts val="1800"/>
              </a:spcBef>
              <a:buFont typeface="+mj-lt"/>
              <a:buAutoNum type="alphaLcParenR"/>
            </a:pPr>
            <a:r>
              <a:rPr lang="en-US" sz="2100" dirty="0"/>
              <a:t>Be the organizing standard for statewide IT;</a:t>
            </a:r>
          </a:p>
          <a:p>
            <a:pPr marL="914400" lvl="1" indent="-457200">
              <a:spcBef>
                <a:spcPts val="1800"/>
              </a:spcBef>
              <a:buFont typeface="+mj-lt"/>
              <a:buAutoNum type="alphaLcParenR"/>
            </a:pPr>
            <a:r>
              <a:rPr lang="en-US" sz="2100" dirty="0"/>
              <a:t>Promote effective enterprise change; and</a:t>
            </a:r>
          </a:p>
          <a:p>
            <a:pPr marL="914400" lvl="1" indent="-457200">
              <a:spcBef>
                <a:spcPts val="1800"/>
              </a:spcBef>
              <a:buFont typeface="+mj-lt"/>
              <a:buAutoNum type="alphaLcParenR"/>
            </a:pPr>
            <a:r>
              <a:rPr lang="en-US" sz="2100" dirty="0"/>
              <a:t>Improve the reliability, interoperability, and sustainability of common business processes.</a:t>
            </a:r>
          </a:p>
          <a:p>
            <a:pPr lvl="4"/>
            <a:endParaRPr lang="en-US" sz="1400" dirty="0"/>
          </a:p>
        </p:txBody>
      </p:sp>
      <p:sp>
        <p:nvSpPr>
          <p:cNvPr id="13" name="Title 12">
            <a:extLst>
              <a:ext uri="{FF2B5EF4-FFF2-40B4-BE49-F238E27FC236}">
                <a16:creationId xmlns:a16="http://schemas.microsoft.com/office/drawing/2014/main" id="{90975850-EEA7-480C-ADF7-F4A30CA5D86D}"/>
              </a:ext>
            </a:extLst>
          </p:cNvPr>
          <p:cNvSpPr>
            <a:spLocks noGrp="1"/>
          </p:cNvSpPr>
          <p:nvPr>
            <p:ph type="title" idx="4294967295"/>
          </p:nvPr>
        </p:nvSpPr>
        <p:spPr>
          <a:xfrm>
            <a:off x="838200" y="419373"/>
            <a:ext cx="10515600" cy="457133"/>
          </a:xfrm>
        </p:spPr>
        <p:txBody>
          <a:bodyPr>
            <a:noAutofit/>
          </a:bodyPr>
          <a:lstStyle/>
          <a:p>
            <a:r>
              <a:rPr lang="en-US" sz="3200" dirty="0"/>
              <a:t>Overview:  Statutory Mandate for EA</a:t>
            </a:r>
          </a:p>
        </p:txBody>
      </p:sp>
      <p:grpSp>
        <p:nvGrpSpPr>
          <p:cNvPr id="2" name="Group 1">
            <a:extLst>
              <a:ext uri="{FF2B5EF4-FFF2-40B4-BE49-F238E27FC236}">
                <a16:creationId xmlns:a16="http://schemas.microsoft.com/office/drawing/2014/main" id="{B0323D16-94B6-4306-B59F-CE6CCFD15DE6}"/>
              </a:ext>
            </a:extLst>
          </p:cNvPr>
          <p:cNvGrpSpPr/>
          <p:nvPr/>
        </p:nvGrpSpPr>
        <p:grpSpPr>
          <a:xfrm>
            <a:off x="9801225" y="1565440"/>
            <a:ext cx="1647825" cy="3997159"/>
            <a:chOff x="9420225" y="1565440"/>
            <a:chExt cx="1647825" cy="3997159"/>
          </a:xfrm>
        </p:grpSpPr>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88BFAFC9-EAD1-4211-B7A7-3F3F2B1F6251}"/>
                    </a:ext>
                  </a:extLst>
                </p:cNvPr>
                <p:cNvGraphicFramePr>
                  <a:graphicFrameLocks noChangeAspect="1"/>
                </p:cNvGraphicFramePr>
                <p:nvPr/>
              </p:nvGraphicFramePr>
              <p:xfrm>
                <a:off x="9420225" y="2549060"/>
                <a:ext cx="1600200" cy="900113"/>
              </p:xfrm>
              <a:graphic>
                <a:graphicData uri="http://schemas.microsoft.com/office/powerpoint/2016/slidezoom">
                  <pslz:sldZm>
                    <pslz:sldZmObj sldId="281" cId="1009312961">
                      <pslz:zmPr id="{74172479-315C-4A19-8599-24A7FF833F2F}" returnToParent="0" transitionDur="1000">
                        <p166:blipFill xmlns:p166="http://schemas.microsoft.com/office/powerpoint/2016/6/main">
                          <a:blip r:embed="rId4"/>
                          <a:stretch>
                            <a:fillRect/>
                          </a:stretch>
                        </p166:blipFill>
                        <p166:spPr xmlns:p166="http://schemas.microsoft.com/office/powerpoint/2016/6/main">
                          <a:xfrm>
                            <a:off x="0" y="0"/>
                            <a:ext cx="1600200" cy="900113"/>
                          </a:xfrm>
                          <a:prstGeom prst="rect">
                            <a:avLst/>
                          </a:prstGeom>
                          <a:ln w="3175">
                            <a:solidFill>
                              <a:prstClr val="ltGray"/>
                            </a:solidFill>
                          </a:ln>
                        </p166:spPr>
                      </pslz:zmPr>
                    </pslz:sldZmObj>
                  </pslz:sldZm>
                </a:graphicData>
              </a:graphic>
            </p:graphicFrame>
          </mc:Choice>
          <mc:Fallback xmlns="">
            <p:pic>
              <p:nvPicPr>
                <p:cNvPr id="17" name="Slide Zoom 16">
                  <a:extLst>
                    <a:ext uri="{FF2B5EF4-FFF2-40B4-BE49-F238E27FC236}">
                      <a16:creationId xmlns:a16="http://schemas.microsoft.com/office/drawing/2014/main" id="{88BFAFC9-EAD1-4211-B7A7-3F3F2B1F6251}"/>
                    </a:ext>
                  </a:extLst>
                </p:cNvPr>
                <p:cNvPicPr>
                  <a:picLocks noGrp="1" noRot="1" noChangeAspect="1" noMove="1" noResize="1" noEditPoints="1" noAdjustHandles="1" noChangeArrowheads="1" noChangeShapeType="1"/>
                </p:cNvPicPr>
                <p:nvPr/>
              </p:nvPicPr>
              <p:blipFill>
                <a:blip r:embed="rId5"/>
                <a:stretch>
                  <a:fillRect/>
                </a:stretch>
              </p:blipFill>
              <p:spPr>
                <a:xfrm>
                  <a:off x="9801225" y="2549060"/>
                  <a:ext cx="1600200" cy="9001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448808B3-892E-445E-AF6C-58CB03595346}"/>
                    </a:ext>
                  </a:extLst>
                </p:cNvPr>
                <p:cNvGraphicFramePr>
                  <a:graphicFrameLocks noChangeAspect="1"/>
                </p:cNvGraphicFramePr>
                <p:nvPr/>
              </p:nvGraphicFramePr>
              <p:xfrm>
                <a:off x="9420225" y="4662486"/>
                <a:ext cx="1600200" cy="900113"/>
              </p:xfrm>
              <a:graphic>
                <a:graphicData uri="http://schemas.microsoft.com/office/powerpoint/2016/slidezoom">
                  <pslz:sldZm>
                    <pslz:sldZmObj sldId="355" cId="172527114">
                      <pslz:zmPr id="{37468087-35E6-44E5-856F-FCA2F4228BCA}" returnToParent="0" transitionDur="1000">
                        <p166:blipFill xmlns:p166="http://schemas.microsoft.com/office/powerpoint/2016/6/main">
                          <a:blip r:embed="rId4"/>
                          <a:stretch>
                            <a:fillRect/>
                          </a:stretch>
                        </p166:blipFill>
                        <p166:spPr xmlns:p166="http://schemas.microsoft.com/office/powerpoint/2016/6/main">
                          <a:xfrm>
                            <a:off x="0" y="0"/>
                            <a:ext cx="1600200" cy="900113"/>
                          </a:xfrm>
                          <a:prstGeom prst="rect">
                            <a:avLst/>
                          </a:prstGeom>
                          <a:ln w="3175">
                            <a:solidFill>
                              <a:prstClr val="ltGray"/>
                            </a:solidFill>
                          </a:ln>
                        </p166:spPr>
                      </pslz:zmPr>
                    </pslz:sldZmObj>
                  </pslz:sldZm>
                </a:graphicData>
              </a:graphic>
            </p:graphicFrame>
          </mc:Choice>
          <mc:Fallback xmlns="">
            <p:pic>
              <p:nvPicPr>
                <p:cNvPr id="19" name="Slide Zoom 18">
                  <a:extLst>
                    <a:ext uri="{FF2B5EF4-FFF2-40B4-BE49-F238E27FC236}">
                      <a16:creationId xmlns:a16="http://schemas.microsoft.com/office/drawing/2014/main" id="{448808B3-892E-445E-AF6C-58CB03595346}"/>
                    </a:ext>
                  </a:extLst>
                </p:cNvPr>
                <p:cNvPicPr>
                  <a:picLocks noGrp="1" noRot="1" noChangeAspect="1" noMove="1" noResize="1" noEditPoints="1" noAdjustHandles="1" noChangeArrowheads="1" noChangeShapeType="1"/>
                </p:cNvPicPr>
                <p:nvPr/>
              </p:nvPicPr>
              <p:blipFill>
                <a:blip r:embed="rId7"/>
                <a:stretch>
                  <a:fillRect/>
                </a:stretch>
              </p:blipFill>
              <p:spPr>
                <a:xfrm>
                  <a:off x="9801225" y="4662486"/>
                  <a:ext cx="1600200" cy="900113"/>
                </a:xfrm>
                <a:prstGeom prst="rect">
                  <a:avLst/>
                </a:prstGeom>
                <a:ln w="3175">
                  <a:solidFill>
                    <a:prstClr val="ltGray"/>
                  </a:solidFill>
                </a:ln>
              </p:spPr>
            </p:pic>
          </mc:Fallback>
        </mc:AlternateContent>
        <p:sp>
          <p:nvSpPr>
            <p:cNvPr id="20" name="TextBox 19">
              <a:extLst>
                <a:ext uri="{FF2B5EF4-FFF2-40B4-BE49-F238E27FC236}">
                  <a16:creationId xmlns:a16="http://schemas.microsoft.com/office/drawing/2014/main" id="{DD22CB3B-6B03-464A-BC72-0C4428F4DCE9}"/>
                </a:ext>
              </a:extLst>
            </p:cNvPr>
            <p:cNvSpPr txBox="1"/>
            <p:nvPr/>
          </p:nvSpPr>
          <p:spPr>
            <a:xfrm>
              <a:off x="9420225" y="1565440"/>
              <a:ext cx="1647825" cy="954107"/>
            </a:xfrm>
            <a:prstGeom prst="rect">
              <a:avLst/>
            </a:prstGeom>
            <a:noFill/>
          </p:spPr>
          <p:txBody>
            <a:bodyPr wrap="square" rtlCol="0">
              <a:spAutoFit/>
            </a:bodyPr>
            <a:lstStyle/>
            <a:p>
              <a:r>
                <a:rPr lang="en-US" sz="1400" dirty="0"/>
                <a:t>Appendix C:</a:t>
              </a:r>
            </a:p>
            <a:p>
              <a:r>
                <a:rPr lang="en-US" sz="1400" dirty="0"/>
                <a:t>RCW 43.105.205 OCIO Created with EA Functions</a:t>
              </a:r>
            </a:p>
          </p:txBody>
        </p:sp>
        <p:sp>
          <p:nvSpPr>
            <p:cNvPr id="21" name="TextBox 20">
              <a:extLst>
                <a:ext uri="{FF2B5EF4-FFF2-40B4-BE49-F238E27FC236}">
                  <a16:creationId xmlns:a16="http://schemas.microsoft.com/office/drawing/2014/main" id="{F16FB9B4-7BD2-4E0B-A136-55C68382C97C}"/>
                </a:ext>
              </a:extLst>
            </p:cNvPr>
            <p:cNvSpPr txBox="1"/>
            <p:nvPr/>
          </p:nvSpPr>
          <p:spPr>
            <a:xfrm>
              <a:off x="9420225" y="3910666"/>
              <a:ext cx="1647825" cy="738664"/>
            </a:xfrm>
            <a:prstGeom prst="rect">
              <a:avLst/>
            </a:prstGeom>
            <a:noFill/>
          </p:spPr>
          <p:txBody>
            <a:bodyPr wrap="square" rtlCol="0">
              <a:spAutoFit/>
            </a:bodyPr>
            <a:lstStyle/>
            <a:p>
              <a:r>
                <a:rPr lang="en-US" sz="1400" dirty="0"/>
                <a:t>Appendix D:</a:t>
              </a:r>
            </a:p>
            <a:p>
              <a:r>
                <a:rPr lang="en-US" sz="1400" dirty="0"/>
                <a:t>RCW 43.105.265 Defines Use of EA</a:t>
              </a:r>
            </a:p>
          </p:txBody>
        </p:sp>
      </p:grpSp>
      <p:sp>
        <p:nvSpPr>
          <p:cNvPr id="18" name="Rectangle: Rounded Corners 17">
            <a:extLst>
              <a:ext uri="{FF2B5EF4-FFF2-40B4-BE49-F238E27FC236}">
                <a16:creationId xmlns:a16="http://schemas.microsoft.com/office/drawing/2014/main" id="{EAF56B06-0F52-448A-A3A1-0E1A1DB8BD4D}"/>
              </a:ext>
            </a:extLst>
          </p:cNvPr>
          <p:cNvSpPr/>
          <p:nvPr/>
        </p:nvSpPr>
        <p:spPr>
          <a:xfrm>
            <a:off x="671511" y="2149908"/>
            <a:ext cx="1933575" cy="3083890"/>
          </a:xfrm>
          <a:prstGeom prst="roundRect">
            <a:avLst/>
          </a:prstGeom>
          <a:solidFill>
            <a:schemeClr val="accent1">
              <a:lumMod val="40000"/>
              <a:lumOff val="60000"/>
            </a:schemeClr>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marL="274320" indent="-274320">
              <a:spcBef>
                <a:spcPts val="600"/>
              </a:spcBef>
              <a:spcAft>
                <a:spcPts val="600"/>
              </a:spcAft>
              <a:buFont typeface="+mj-lt"/>
              <a:buAutoNum type="arabicPeriod"/>
            </a:pPr>
            <a:r>
              <a:rPr lang="en-US" sz="2400" dirty="0">
                <a:solidFill>
                  <a:schemeClr val="tx1"/>
                </a:solidFill>
              </a:rPr>
              <a:t>Improve Efficiency</a:t>
            </a:r>
          </a:p>
          <a:p>
            <a:pPr marL="274320" indent="-274320">
              <a:spcBef>
                <a:spcPts val="600"/>
              </a:spcBef>
              <a:spcAft>
                <a:spcPts val="600"/>
              </a:spcAft>
              <a:buFont typeface="+mj-lt"/>
              <a:buAutoNum type="arabicPeriod"/>
            </a:pPr>
            <a:r>
              <a:rPr lang="en-US" sz="2400" dirty="0">
                <a:solidFill>
                  <a:schemeClr val="tx1"/>
                </a:solidFill>
              </a:rPr>
              <a:t>Manage Change</a:t>
            </a:r>
          </a:p>
          <a:p>
            <a:pPr marL="274320" indent="-274320">
              <a:spcBef>
                <a:spcPts val="600"/>
              </a:spcBef>
              <a:spcAft>
                <a:spcPts val="600"/>
              </a:spcAft>
              <a:buFont typeface="+mj-lt"/>
              <a:buAutoNum type="arabicPeriod"/>
            </a:pPr>
            <a:r>
              <a:rPr lang="en-US" sz="2400" dirty="0">
                <a:solidFill>
                  <a:schemeClr val="tx1"/>
                </a:solidFill>
              </a:rPr>
              <a:t>Reduce Risk</a:t>
            </a:r>
          </a:p>
        </p:txBody>
      </p:sp>
      <p:sp>
        <p:nvSpPr>
          <p:cNvPr id="22" name="Slide Number Placeholder 4">
            <a:extLst>
              <a:ext uri="{FF2B5EF4-FFF2-40B4-BE49-F238E27FC236}">
                <a16:creationId xmlns:a16="http://schemas.microsoft.com/office/drawing/2014/main" id="{FC96A7EF-75F7-4C60-9974-74A8084DBDFA}"/>
              </a:ext>
            </a:extLst>
          </p:cNvPr>
          <p:cNvSpPr>
            <a:spLocks noGrp="1"/>
          </p:cNvSpPr>
          <p:nvPr>
            <p:ph type="sldNum" sz="quarter" idx="12"/>
          </p:nvPr>
        </p:nvSpPr>
        <p:spPr>
          <a:xfrm>
            <a:off x="0" y="6446835"/>
            <a:ext cx="448340" cy="365125"/>
          </a:xfrm>
        </p:spPr>
        <p:txBody>
          <a:bodyPr/>
          <a:lstStyle/>
          <a:p>
            <a:fld id="{88BD0DA9-04E4-4415-BDB3-4FB3EC4E9476}" type="slidenum">
              <a:rPr lang="en-US" smtClean="0"/>
              <a:t>14</a:t>
            </a:fld>
            <a:endParaRPr lang="en-US" dirty="0"/>
          </a:p>
        </p:txBody>
      </p:sp>
    </p:spTree>
    <p:extLst>
      <p:ext uri="{BB962C8B-B14F-4D97-AF65-F5344CB8AC3E}">
        <p14:creationId xmlns:p14="http://schemas.microsoft.com/office/powerpoint/2010/main" val="271726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838200" y="2512193"/>
            <a:ext cx="8960318" cy="38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600"/>
              </a:spcBef>
            </a:pPr>
            <a:r>
              <a:rPr lang="en-US" sz="1800" i="1" dirty="0">
                <a:solidFill>
                  <a:schemeClr val="accent1">
                    <a:lumMod val="75000"/>
                  </a:schemeClr>
                </a:solidFill>
              </a:rPr>
              <a:t>Statewide EA management</a:t>
            </a:r>
            <a:r>
              <a:rPr lang="en-US" sz="1800" dirty="0"/>
              <a:t> – framework, models, standards and governance to communicate the enterprise’s future state and enable its evolution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600"/>
              </a:spcBef>
            </a:pPr>
            <a:r>
              <a:rPr lang="en-US" sz="1800" i="1" dirty="0">
                <a:solidFill>
                  <a:schemeClr val="accent1">
                    <a:lumMod val="75000"/>
                  </a:schemeClr>
                </a:solidFill>
              </a:rPr>
              <a:t>Enterprise-based strategy</a:t>
            </a:r>
            <a:r>
              <a:rPr lang="en-US" sz="1800" dirty="0"/>
              <a:t> - Criteria and roadmap for creation of enterprise services and the basis for business/technology impact analysis</a:t>
            </a:r>
          </a:p>
          <a:p>
            <a:pPr lvl="1">
              <a:lnSpc>
                <a:spcPct val="100000"/>
              </a:lnSpc>
              <a:spcBef>
                <a:spcPts val="600"/>
              </a:spcBef>
            </a:pPr>
            <a:r>
              <a:rPr lang="en-US" sz="1800" i="1" dirty="0">
                <a:solidFill>
                  <a:schemeClr val="accent1">
                    <a:lumMod val="75000"/>
                  </a:schemeClr>
                </a:solidFill>
              </a:rPr>
              <a:t>Portfolio rationalization</a:t>
            </a:r>
            <a:r>
              <a:rPr lang="en-US" sz="1800" dirty="0"/>
              <a:t> – Identifying the most strategic opportunities for modernization and reduction of duplicate systems applications</a:t>
            </a:r>
          </a:p>
          <a:p>
            <a:pPr lvl="1">
              <a:lnSpc>
                <a:spcPct val="100000"/>
              </a:lnSpc>
              <a:spcBef>
                <a:spcPts val="600"/>
              </a:spcBef>
            </a:pPr>
            <a:r>
              <a:rPr lang="en-US" sz="1800" i="1" dirty="0">
                <a:solidFill>
                  <a:schemeClr val="accent1">
                    <a:lumMod val="75000"/>
                  </a:schemeClr>
                </a:solidFill>
              </a:rPr>
              <a:t>Architectural oversight of major initiatives</a:t>
            </a:r>
            <a:r>
              <a:rPr lang="en-US" sz="1800" dirty="0"/>
              <a:t> to ensure solutions are aligned with enterprise strategy and architectural standards</a:t>
            </a:r>
          </a:p>
          <a:p>
            <a:pPr lvl="1">
              <a:lnSpc>
                <a:spcPct val="100000"/>
              </a:lnSpc>
              <a:spcBef>
                <a:spcPts val="600"/>
              </a:spcBef>
            </a:pPr>
            <a:r>
              <a:rPr lang="en-US" sz="1800" i="1" dirty="0">
                <a:solidFill>
                  <a:schemeClr val="accent1">
                    <a:lumMod val="75000"/>
                  </a:schemeClr>
                </a:solidFill>
              </a:rPr>
              <a:t>Enterprise data management and integration</a:t>
            </a:r>
            <a:r>
              <a:rPr lang="en-US" sz="1800" dirty="0"/>
              <a:t> architecture to ensure secure data flow throughout the enterprise</a:t>
            </a:r>
          </a:p>
          <a:p>
            <a:pPr lvl="1">
              <a:lnSpc>
                <a:spcPct val="100000"/>
              </a:lnSpc>
              <a:spcBef>
                <a:spcPts val="600"/>
              </a:spcBef>
            </a:pPr>
            <a:r>
              <a:rPr lang="en-US" sz="1800" i="1" dirty="0">
                <a:solidFill>
                  <a:schemeClr val="accent1">
                    <a:lumMod val="75000"/>
                  </a:schemeClr>
                </a:solidFill>
              </a:rPr>
              <a:t>EA data analysis and reporting</a:t>
            </a:r>
            <a:r>
              <a:rPr lang="en-US" sz="1800" dirty="0"/>
              <a:t> capabilities to educate and inform policymakers and strengthen decision-making</a:t>
            </a:r>
          </a:p>
          <a:p>
            <a:pPr>
              <a:lnSpc>
                <a:spcPct val="100000"/>
              </a:lnSpc>
              <a:spcBef>
                <a:spcPts val="1200"/>
              </a:spcBef>
            </a:pPr>
            <a:endParaRPr lang="en-US" sz="2000" dirty="0"/>
          </a:p>
        </p:txBody>
      </p:sp>
      <p:sp>
        <p:nvSpPr>
          <p:cNvPr id="2" name="Title 1">
            <a:extLst>
              <a:ext uri="{FF2B5EF4-FFF2-40B4-BE49-F238E27FC236}">
                <a16:creationId xmlns:a16="http://schemas.microsoft.com/office/drawing/2014/main" id="{C9C6FDE1-C1B6-4FE7-B276-F0C19EE8A11C}"/>
              </a:ext>
            </a:extLst>
          </p:cNvPr>
          <p:cNvSpPr>
            <a:spLocks noGrp="1"/>
          </p:cNvSpPr>
          <p:nvPr>
            <p:ph type="title" idx="4294967295"/>
          </p:nvPr>
        </p:nvSpPr>
        <p:spPr>
          <a:xfrm>
            <a:off x="838200" y="409904"/>
            <a:ext cx="10515600" cy="493987"/>
          </a:xfrm>
        </p:spPr>
        <p:txBody>
          <a:bodyPr>
            <a:noAutofit/>
          </a:bodyPr>
          <a:lstStyle/>
          <a:p>
            <a:r>
              <a:rPr lang="en-US" dirty="0"/>
              <a:t>Challenges and Opportunities</a:t>
            </a:r>
          </a:p>
        </p:txBody>
      </p:sp>
      <p:grpSp>
        <p:nvGrpSpPr>
          <p:cNvPr id="4" name="Group 3">
            <a:extLst>
              <a:ext uri="{FF2B5EF4-FFF2-40B4-BE49-F238E27FC236}">
                <a16:creationId xmlns:a16="http://schemas.microsoft.com/office/drawing/2014/main" id="{C793BA03-093E-479F-8EF7-F911E495AF2B}"/>
              </a:ext>
            </a:extLst>
          </p:cNvPr>
          <p:cNvGrpSpPr/>
          <p:nvPr/>
        </p:nvGrpSpPr>
        <p:grpSpPr>
          <a:xfrm>
            <a:off x="9871012" y="2944178"/>
            <a:ext cx="2140013" cy="1733357"/>
            <a:chOff x="9747187" y="4010978"/>
            <a:chExt cx="2140013" cy="1733357"/>
          </a:xfrm>
        </p:grpSpPr>
        <p:sp>
          <p:nvSpPr>
            <p:cNvPr id="9" name="TextBox 8">
              <a:extLst>
                <a:ext uri="{FF2B5EF4-FFF2-40B4-BE49-F238E27FC236}">
                  <a16:creationId xmlns:a16="http://schemas.microsoft.com/office/drawing/2014/main" id="{08D5D77E-EB88-41C2-8FFC-E2DC9759E9FA}"/>
                </a:ext>
              </a:extLst>
            </p:cNvPr>
            <p:cNvSpPr txBox="1"/>
            <p:nvPr/>
          </p:nvSpPr>
          <p:spPr>
            <a:xfrm>
              <a:off x="9747187" y="4010978"/>
              <a:ext cx="2140013"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schemeClr val="tx1"/>
                  </a:solidFill>
                </a:rPr>
                <a:t>Appendix A:  EA Program Primary Duties Required by RCW</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54F7A35A-CBAF-4FDF-8323-58B1B7F0FD3A}"/>
                    </a:ext>
                  </a:extLst>
                </p:cNvPr>
                <p:cNvGraphicFramePr>
                  <a:graphicFrameLocks noChangeAspect="1"/>
                </p:cNvGraphicFramePr>
                <p:nvPr/>
              </p:nvGraphicFramePr>
              <p:xfrm>
                <a:off x="9824705" y="4749642"/>
                <a:ext cx="1799736" cy="994693"/>
              </p:xfrm>
              <a:graphic>
                <a:graphicData uri="http://schemas.microsoft.com/office/powerpoint/2016/slidezoom">
                  <pslz:sldZm>
                    <pslz:sldZmObj sldId="278" cId="3539508728">
                      <pslz:zmPr id="{40AA223A-B1D3-4757-B360-4A70652EDAA3}" returnToParent="0" transitionDur="1000">
                        <p166:blipFill xmlns:p166="http://schemas.microsoft.com/office/powerpoint/2016/6/main">
                          <a:blip r:embed="rId2"/>
                          <a:stretch>
                            <a:fillRect/>
                          </a:stretch>
                        </p166:blipFill>
                        <p166:spPr xmlns:p166="http://schemas.microsoft.com/office/powerpoint/2016/6/main">
                          <a:xfrm>
                            <a:off x="0" y="0"/>
                            <a:ext cx="1799736" cy="994693"/>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54F7A35A-CBAF-4FDF-8323-58B1B7F0FD3A}"/>
                    </a:ext>
                  </a:extLst>
                </p:cNvPr>
                <p:cNvPicPr>
                  <a:picLocks noGrp="1" noRot="1" noChangeAspect="1" noMove="1" noResize="1" noEditPoints="1" noAdjustHandles="1" noChangeArrowheads="1" noChangeShapeType="1"/>
                </p:cNvPicPr>
                <p:nvPr/>
              </p:nvPicPr>
              <p:blipFill>
                <a:blip r:embed="rId3"/>
                <a:stretch>
                  <a:fillRect/>
                </a:stretch>
              </p:blipFill>
              <p:spPr>
                <a:xfrm>
                  <a:off x="9948530" y="3682842"/>
                  <a:ext cx="1799736" cy="994693"/>
                </a:xfrm>
                <a:prstGeom prst="rect">
                  <a:avLst/>
                </a:prstGeom>
                <a:ln w="3175">
                  <a:solidFill>
                    <a:prstClr val="ltGray"/>
                  </a:solidFill>
                </a:ln>
              </p:spPr>
            </p:pic>
          </mc:Fallback>
        </mc:AlternateContent>
      </p:grpSp>
      <p:sp>
        <p:nvSpPr>
          <p:cNvPr id="5" name="Rectangle 4">
            <a:extLst>
              <a:ext uri="{FF2B5EF4-FFF2-40B4-BE49-F238E27FC236}">
                <a16:creationId xmlns:a16="http://schemas.microsoft.com/office/drawing/2014/main" id="{266A2954-3375-476F-9014-4AF71D46EE0F}"/>
              </a:ext>
            </a:extLst>
          </p:cNvPr>
          <p:cNvSpPr/>
          <p:nvPr/>
        </p:nvSpPr>
        <p:spPr>
          <a:xfrm>
            <a:off x="1020278" y="1240487"/>
            <a:ext cx="10333522" cy="1200329"/>
          </a:xfrm>
          <a:prstGeom prst="rect">
            <a:avLst/>
          </a:prstGeom>
        </p:spPr>
        <p:txBody>
          <a:bodyPr wrap="square">
            <a:spAutoFit/>
          </a:bodyPr>
          <a:lstStyle/>
          <a:p>
            <a:pPr>
              <a:spcBef>
                <a:spcPts val="1200"/>
              </a:spcBef>
              <a:spcAft>
                <a:spcPts val="1200"/>
              </a:spcAft>
            </a:pPr>
            <a:r>
              <a:rPr lang="en-US" sz="2400" dirty="0"/>
              <a:t>The OCIO’s EA program has been an area of underinvestment, generally serving an advisory role.  Most statutory requirements and benefits remain unmet.  Today the state does not have robust capabilities in areas such as:</a:t>
            </a:r>
          </a:p>
        </p:txBody>
      </p:sp>
      <p:sp>
        <p:nvSpPr>
          <p:cNvPr id="13" name="Slide Number Placeholder 4">
            <a:extLst>
              <a:ext uri="{FF2B5EF4-FFF2-40B4-BE49-F238E27FC236}">
                <a16:creationId xmlns:a16="http://schemas.microsoft.com/office/drawing/2014/main" id="{86026435-2A29-4F1B-A784-4AE1AF90905D}"/>
              </a:ext>
            </a:extLst>
          </p:cNvPr>
          <p:cNvSpPr>
            <a:spLocks noGrp="1"/>
          </p:cNvSpPr>
          <p:nvPr>
            <p:ph type="sldNum" sz="quarter" idx="12"/>
          </p:nvPr>
        </p:nvSpPr>
        <p:spPr>
          <a:xfrm>
            <a:off x="0" y="6446835"/>
            <a:ext cx="448340" cy="365125"/>
          </a:xfrm>
        </p:spPr>
        <p:txBody>
          <a:bodyPr/>
          <a:lstStyle/>
          <a:p>
            <a:fld id="{88BD0DA9-04E4-4415-BDB3-4FB3EC4E9476}" type="slidenum">
              <a:rPr lang="en-US" smtClean="0"/>
              <a:t>15</a:t>
            </a:fld>
            <a:endParaRPr lang="en-US" dirty="0"/>
          </a:p>
        </p:txBody>
      </p:sp>
    </p:spTree>
    <p:extLst>
      <p:ext uri="{BB962C8B-B14F-4D97-AF65-F5344CB8AC3E}">
        <p14:creationId xmlns:p14="http://schemas.microsoft.com/office/powerpoint/2010/main" val="383746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ople, Processes &amp; Technology – Cyber Risk &amp; Information Security by Mike">
            <a:extLst>
              <a:ext uri="{FF2B5EF4-FFF2-40B4-BE49-F238E27FC236}">
                <a16:creationId xmlns:a16="http://schemas.microsoft.com/office/drawing/2014/main" id="{88169AFA-00EC-4053-87A0-55DD08711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154" y="2086687"/>
            <a:ext cx="3380187" cy="3042168"/>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51F17B5-25A0-4260-B57B-0436BB206BDD}"/>
              </a:ext>
            </a:extLst>
          </p:cNvPr>
          <p:cNvSpPr>
            <a:spLocks noGrp="1"/>
          </p:cNvSpPr>
          <p:nvPr>
            <p:ph type="ctrTitle"/>
          </p:nvPr>
        </p:nvSpPr>
        <p:spPr>
          <a:xfrm>
            <a:off x="725208" y="420411"/>
            <a:ext cx="9144000" cy="514145"/>
          </a:xfrm>
        </p:spPr>
        <p:txBody>
          <a:bodyPr>
            <a:noAutofit/>
          </a:bodyPr>
          <a:lstStyle/>
          <a:p>
            <a:pPr algn="l" rtl="0" eaLnBrk="1" latinLnBrk="0" hangingPunct="1"/>
            <a:r>
              <a:rPr lang="en-US" sz="3600" kern="1200" dirty="0">
                <a:solidFill>
                  <a:srgbClr val="000000"/>
                </a:solidFill>
                <a:effectLst/>
                <a:latin typeface="Calibri" panose="020F0502020204030204" pitchFamily="34" charset="0"/>
                <a:ea typeface="+mn-ea"/>
                <a:cs typeface="+mn-cs"/>
              </a:rPr>
              <a:t>Solution: OCIO EA Program Reform</a:t>
            </a:r>
            <a:endParaRPr lang="en-US" dirty="0"/>
          </a:p>
        </p:txBody>
      </p:sp>
      <p:sp>
        <p:nvSpPr>
          <p:cNvPr id="3" name="Rectangle 2">
            <a:extLst>
              <a:ext uri="{FF2B5EF4-FFF2-40B4-BE49-F238E27FC236}">
                <a16:creationId xmlns:a16="http://schemas.microsoft.com/office/drawing/2014/main" id="{3B509798-7FAF-4CCB-B2DD-527CFFB046DC}"/>
              </a:ext>
            </a:extLst>
          </p:cNvPr>
          <p:cNvSpPr/>
          <p:nvPr/>
        </p:nvSpPr>
        <p:spPr>
          <a:xfrm>
            <a:off x="1007443" y="4128581"/>
            <a:ext cx="4796589" cy="2077492"/>
          </a:xfrm>
          <a:prstGeom prst="rect">
            <a:avLst/>
          </a:prstGeom>
        </p:spPr>
        <p:txBody>
          <a:bodyPr wrap="square">
            <a:spAutoFit/>
          </a:bodyPr>
          <a:lstStyle/>
          <a:p>
            <a:pPr>
              <a:spcAft>
                <a:spcPts val="600"/>
              </a:spcAft>
            </a:pPr>
            <a:r>
              <a:rPr lang="en-US" sz="2400" i="1" dirty="0">
                <a:solidFill>
                  <a:schemeClr val="accent1">
                    <a:lumMod val="75000"/>
                  </a:schemeClr>
                </a:solidFill>
              </a:rPr>
              <a:t>EA Staffing and Expertise</a:t>
            </a:r>
          </a:p>
          <a:p>
            <a:pPr marL="342900" indent="-342900">
              <a:spcAft>
                <a:spcPts val="600"/>
              </a:spcAft>
              <a:buFont typeface="Arial" panose="020B0604020202020204" pitchFamily="34" charset="0"/>
              <a:buChar char="•"/>
            </a:pPr>
            <a:r>
              <a:rPr lang="en-US" dirty="0"/>
              <a:t>Go from 3 EA positions to 9 over</a:t>
            </a:r>
            <a:br>
              <a:rPr lang="en-US" dirty="0"/>
            </a:br>
            <a:r>
              <a:rPr lang="en-US" dirty="0"/>
              <a:t>the next two-three years</a:t>
            </a:r>
          </a:p>
          <a:p>
            <a:pPr marL="342900" indent="-342900">
              <a:spcAft>
                <a:spcPts val="600"/>
              </a:spcAft>
              <a:buFont typeface="Arial" panose="020B0604020202020204" pitchFamily="34" charset="0"/>
              <a:buChar char="•"/>
            </a:pPr>
            <a:r>
              <a:rPr lang="en-US" dirty="0"/>
              <a:t>Dedicated solution architects to major enterprise programs, like One Washington</a:t>
            </a:r>
          </a:p>
          <a:p>
            <a:pPr marL="342900" indent="-342900">
              <a:spcAft>
                <a:spcPts val="600"/>
              </a:spcAft>
              <a:buFont typeface="Arial" panose="020B0604020202020204" pitchFamily="34" charset="0"/>
              <a:buChar char="•"/>
            </a:pPr>
            <a:r>
              <a:rPr lang="en-US" dirty="0"/>
              <a:t>Train staff in EA discipline</a:t>
            </a:r>
          </a:p>
        </p:txBody>
      </p:sp>
      <p:sp>
        <p:nvSpPr>
          <p:cNvPr id="5" name="Rectangle 4">
            <a:extLst>
              <a:ext uri="{FF2B5EF4-FFF2-40B4-BE49-F238E27FC236}">
                <a16:creationId xmlns:a16="http://schemas.microsoft.com/office/drawing/2014/main" id="{A09AB854-5144-49D7-9587-92550D28FE48}"/>
              </a:ext>
            </a:extLst>
          </p:cNvPr>
          <p:cNvSpPr/>
          <p:nvPr/>
        </p:nvSpPr>
        <p:spPr>
          <a:xfrm>
            <a:off x="2098307" y="1362271"/>
            <a:ext cx="8402855" cy="461665"/>
          </a:xfrm>
          <a:prstGeom prst="rect">
            <a:avLst/>
          </a:prstGeom>
        </p:spPr>
        <p:txBody>
          <a:bodyPr wrap="square">
            <a:spAutoFit/>
          </a:bodyPr>
          <a:lstStyle/>
          <a:p>
            <a:pPr algn="ctr"/>
            <a:r>
              <a:rPr lang="en-US" sz="2400" i="1" dirty="0">
                <a:solidFill>
                  <a:schemeClr val="accent1">
                    <a:lumMod val="75000"/>
                  </a:schemeClr>
                </a:solidFill>
              </a:rPr>
              <a:t>Develop Statewide Enterprise Architecture</a:t>
            </a:r>
          </a:p>
        </p:txBody>
      </p:sp>
      <p:sp>
        <p:nvSpPr>
          <p:cNvPr id="6" name="Rectangle 5">
            <a:extLst>
              <a:ext uri="{FF2B5EF4-FFF2-40B4-BE49-F238E27FC236}">
                <a16:creationId xmlns:a16="http://schemas.microsoft.com/office/drawing/2014/main" id="{FBF7CE7D-6127-4257-A632-A56E570F5078}"/>
              </a:ext>
            </a:extLst>
          </p:cNvPr>
          <p:cNvSpPr/>
          <p:nvPr/>
        </p:nvSpPr>
        <p:spPr>
          <a:xfrm>
            <a:off x="8075615" y="3515625"/>
            <a:ext cx="3657583" cy="2416046"/>
          </a:xfrm>
          <a:prstGeom prst="rect">
            <a:avLst/>
          </a:prstGeom>
        </p:spPr>
        <p:txBody>
          <a:bodyPr wrap="square">
            <a:spAutoFit/>
          </a:bodyPr>
          <a:lstStyle/>
          <a:p>
            <a:pPr>
              <a:spcAft>
                <a:spcPts val="600"/>
              </a:spcAft>
            </a:pPr>
            <a:r>
              <a:rPr lang="en-US" sz="2400" i="1" dirty="0">
                <a:solidFill>
                  <a:schemeClr val="accent1">
                    <a:lumMod val="75000"/>
                  </a:schemeClr>
                </a:solidFill>
              </a:rPr>
              <a:t>EA Tooling</a:t>
            </a:r>
          </a:p>
          <a:p>
            <a:pPr marL="342900" indent="-342900">
              <a:spcAft>
                <a:spcPts val="600"/>
              </a:spcAft>
              <a:buFont typeface="Arial" panose="020B0604020202020204" pitchFamily="34" charset="0"/>
              <a:buChar char="•"/>
            </a:pPr>
            <a:r>
              <a:rPr lang="en-US" dirty="0"/>
              <a:t>Statewide data repository, analysis tools, and web portal</a:t>
            </a:r>
          </a:p>
          <a:p>
            <a:pPr marL="342900" indent="-342900">
              <a:spcAft>
                <a:spcPts val="600"/>
              </a:spcAft>
              <a:buFont typeface="Arial" panose="020B0604020202020204" pitchFamily="34" charset="0"/>
              <a:buChar char="•"/>
            </a:pPr>
            <a:r>
              <a:rPr lang="en-US" dirty="0"/>
              <a:t>Portfolio rationalization capabilities</a:t>
            </a:r>
          </a:p>
          <a:p>
            <a:pPr marL="342900" indent="-342900">
              <a:spcAft>
                <a:spcPts val="600"/>
              </a:spcAft>
              <a:buFont typeface="Arial" panose="020B0604020202020204" pitchFamily="34" charset="0"/>
              <a:buChar char="•"/>
            </a:pPr>
            <a:r>
              <a:rPr lang="en-US" dirty="0"/>
              <a:t>Portal available to agencies’ architects and decision-makers</a:t>
            </a:r>
          </a:p>
        </p:txBody>
      </p:sp>
      <p:sp>
        <p:nvSpPr>
          <p:cNvPr id="11" name="TextBox 10">
            <a:extLst>
              <a:ext uri="{FF2B5EF4-FFF2-40B4-BE49-F238E27FC236}">
                <a16:creationId xmlns:a16="http://schemas.microsoft.com/office/drawing/2014/main" id="{2A0EBDAA-F612-49E9-8CCB-327A104DD315}"/>
              </a:ext>
            </a:extLst>
          </p:cNvPr>
          <p:cNvSpPr txBox="1"/>
          <p:nvPr/>
        </p:nvSpPr>
        <p:spPr>
          <a:xfrm>
            <a:off x="1937026" y="1885237"/>
            <a:ext cx="3551722" cy="19851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Contract expertise to jumpstart process development</a:t>
            </a:r>
          </a:p>
          <a:p>
            <a:pPr marL="285750" indent="-285750">
              <a:spcAft>
                <a:spcPts val="600"/>
              </a:spcAft>
              <a:buFont typeface="Arial" panose="020B0604020202020204" pitchFamily="34" charset="0"/>
              <a:buChar char="•"/>
            </a:pPr>
            <a:r>
              <a:rPr lang="en-US" dirty="0"/>
              <a:t>Meet statutory requirements</a:t>
            </a:r>
          </a:p>
          <a:p>
            <a:pPr marL="285750" indent="-285750">
              <a:spcAft>
                <a:spcPts val="600"/>
              </a:spcAft>
              <a:buFont typeface="Arial" panose="020B0604020202020204" pitchFamily="34" charset="0"/>
              <a:buChar char="•"/>
            </a:pPr>
            <a:r>
              <a:rPr lang="en-US" dirty="0"/>
              <a:t>Focus on agility – just enough,  process just in time</a:t>
            </a:r>
          </a:p>
          <a:p>
            <a:pPr marL="285750" indent="-285750">
              <a:buFont typeface="Arial" panose="020B0604020202020204" pitchFamily="34" charset="0"/>
              <a:buChar char="•"/>
            </a:pPr>
            <a:endParaRPr lang="en-US" dirty="0"/>
          </a:p>
        </p:txBody>
      </p:sp>
      <p:sp>
        <p:nvSpPr>
          <p:cNvPr id="17" name="TextBox 16">
            <a:extLst>
              <a:ext uri="{FF2B5EF4-FFF2-40B4-BE49-F238E27FC236}">
                <a16:creationId xmlns:a16="http://schemas.microsoft.com/office/drawing/2014/main" id="{FCB50C65-7D9A-487C-A483-E567010C5ACD}"/>
              </a:ext>
            </a:extLst>
          </p:cNvPr>
          <p:cNvSpPr txBox="1"/>
          <p:nvPr/>
        </p:nvSpPr>
        <p:spPr>
          <a:xfrm>
            <a:off x="7238929" y="1885237"/>
            <a:ext cx="3551722"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Develop enterprise framework, models and standards</a:t>
            </a:r>
          </a:p>
          <a:p>
            <a:pPr marL="285750" indent="-285750">
              <a:spcAft>
                <a:spcPts val="600"/>
              </a:spcAft>
              <a:buFont typeface="Arial" panose="020B0604020202020204" pitchFamily="34" charset="0"/>
              <a:buChar char="•"/>
            </a:pPr>
            <a:r>
              <a:rPr lang="en-US" dirty="0"/>
              <a:t>Be the organizing standard for statewide IT</a:t>
            </a:r>
          </a:p>
        </p:txBody>
      </p:sp>
      <p:sp>
        <p:nvSpPr>
          <p:cNvPr id="18" name="Slide Number Placeholder 4">
            <a:extLst>
              <a:ext uri="{FF2B5EF4-FFF2-40B4-BE49-F238E27FC236}">
                <a16:creationId xmlns:a16="http://schemas.microsoft.com/office/drawing/2014/main" id="{9CE78460-FB7B-4640-A09F-942387B9E750}"/>
              </a:ext>
            </a:extLst>
          </p:cNvPr>
          <p:cNvSpPr>
            <a:spLocks noGrp="1"/>
          </p:cNvSpPr>
          <p:nvPr>
            <p:ph type="sldNum" sz="quarter" idx="12"/>
          </p:nvPr>
        </p:nvSpPr>
        <p:spPr>
          <a:xfrm>
            <a:off x="0" y="6446835"/>
            <a:ext cx="448340" cy="365125"/>
          </a:xfrm>
        </p:spPr>
        <p:txBody>
          <a:bodyPr/>
          <a:lstStyle/>
          <a:p>
            <a:fld id="{88BD0DA9-04E4-4415-BDB3-4FB3EC4E9476}" type="slidenum">
              <a:rPr lang="en-US" smtClean="0"/>
              <a:t>16</a:t>
            </a:fld>
            <a:endParaRPr lang="en-US" dirty="0"/>
          </a:p>
        </p:txBody>
      </p:sp>
    </p:spTree>
    <p:extLst>
      <p:ext uri="{BB962C8B-B14F-4D97-AF65-F5344CB8AC3E}">
        <p14:creationId xmlns:p14="http://schemas.microsoft.com/office/powerpoint/2010/main" val="411950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DFFAF25-8F10-4508-9EAE-4D0057CE55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78328" y="1076446"/>
            <a:ext cx="9028253" cy="5312779"/>
          </a:xfrm>
          <a:prstGeom prst="rect">
            <a:avLst/>
          </a:prstGeom>
        </p:spPr>
      </p:pic>
      <p:sp>
        <p:nvSpPr>
          <p:cNvPr id="10" name="TextBox 9">
            <a:extLst>
              <a:ext uri="{FF2B5EF4-FFF2-40B4-BE49-F238E27FC236}">
                <a16:creationId xmlns:a16="http://schemas.microsoft.com/office/drawing/2014/main" id="{09AA220C-B360-45CE-BCC0-BA3D5B6E0495}"/>
              </a:ext>
            </a:extLst>
          </p:cNvPr>
          <p:cNvSpPr txBox="1"/>
          <p:nvPr/>
        </p:nvSpPr>
        <p:spPr>
          <a:xfrm>
            <a:off x="544010" y="6146158"/>
            <a:ext cx="3310360" cy="338554"/>
          </a:xfrm>
          <a:prstGeom prst="rect">
            <a:avLst/>
          </a:prstGeom>
          <a:noFill/>
        </p:spPr>
        <p:txBody>
          <a:bodyPr wrap="square" rtlCol="0">
            <a:spAutoFit/>
          </a:bodyPr>
          <a:lstStyle/>
          <a:p>
            <a:r>
              <a:rPr lang="en-US" sz="1600" dirty="0"/>
              <a:t>Source:  Adapted from Gartner</a:t>
            </a:r>
          </a:p>
        </p:txBody>
      </p:sp>
      <p:sp>
        <p:nvSpPr>
          <p:cNvPr id="12" name="Title 11">
            <a:extLst>
              <a:ext uri="{FF2B5EF4-FFF2-40B4-BE49-F238E27FC236}">
                <a16:creationId xmlns:a16="http://schemas.microsoft.com/office/drawing/2014/main" id="{30BB22DA-EB71-4427-9304-C0766300551B}"/>
              </a:ext>
            </a:extLst>
          </p:cNvPr>
          <p:cNvSpPr>
            <a:spLocks noGrp="1"/>
          </p:cNvSpPr>
          <p:nvPr>
            <p:ph type="ctrTitle"/>
          </p:nvPr>
        </p:nvSpPr>
        <p:spPr>
          <a:xfrm>
            <a:off x="769226" y="404818"/>
            <a:ext cx="9144000" cy="533182"/>
          </a:xfrm>
        </p:spPr>
        <p:txBody>
          <a:bodyPr>
            <a:noAutofit/>
          </a:bodyPr>
          <a:lstStyle/>
          <a:p>
            <a:pPr algn="l"/>
            <a:r>
              <a:rPr lang="en-US" sz="3600" dirty="0"/>
              <a:t>EA Team Focus: FY2021-FY2023</a:t>
            </a:r>
          </a:p>
        </p:txBody>
      </p:sp>
      <p:grpSp>
        <p:nvGrpSpPr>
          <p:cNvPr id="62" name="Group 61">
            <a:extLst>
              <a:ext uri="{FF2B5EF4-FFF2-40B4-BE49-F238E27FC236}">
                <a16:creationId xmlns:a16="http://schemas.microsoft.com/office/drawing/2014/main" id="{E7BDE441-992E-4ECB-B287-82A658DDEFBE}"/>
              </a:ext>
            </a:extLst>
          </p:cNvPr>
          <p:cNvGrpSpPr/>
          <p:nvPr/>
        </p:nvGrpSpPr>
        <p:grpSpPr>
          <a:xfrm>
            <a:off x="243920" y="1800790"/>
            <a:ext cx="2212848" cy="1237488"/>
            <a:chOff x="243920" y="1800790"/>
            <a:chExt cx="2212848" cy="1237488"/>
          </a:xfrm>
        </p:grpSpPr>
        <p:sp>
          <p:nvSpPr>
            <p:cNvPr id="63" name="Callout: Line with No Border 62">
              <a:extLst>
                <a:ext uri="{FF2B5EF4-FFF2-40B4-BE49-F238E27FC236}">
                  <a16:creationId xmlns:a16="http://schemas.microsoft.com/office/drawing/2014/main" id="{D965E6EA-70E3-491F-AA16-7CC5065CF545}"/>
                </a:ext>
              </a:extLst>
            </p:cNvPr>
            <p:cNvSpPr/>
            <p:nvPr/>
          </p:nvSpPr>
          <p:spPr>
            <a:xfrm>
              <a:off x="243920" y="1800790"/>
              <a:ext cx="2170176" cy="1207008"/>
            </a:xfrm>
            <a:prstGeom prst="callout1">
              <a:avLst>
                <a:gd name="adj1" fmla="val 54104"/>
                <a:gd name="adj2" fmla="val 101218"/>
                <a:gd name="adj3" fmla="val 82197"/>
                <a:gd name="adj4" fmla="val 131330"/>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Callout: Line with No Border 63">
              <a:extLst>
                <a:ext uri="{FF2B5EF4-FFF2-40B4-BE49-F238E27FC236}">
                  <a16:creationId xmlns:a16="http://schemas.microsoft.com/office/drawing/2014/main" id="{51FBBF29-2AEF-4F69-9465-57B6420DC6D8}"/>
                </a:ext>
              </a:extLst>
            </p:cNvPr>
            <p:cNvSpPr/>
            <p:nvPr/>
          </p:nvSpPr>
          <p:spPr>
            <a:xfrm>
              <a:off x="286592" y="1831270"/>
              <a:ext cx="2170176" cy="1207008"/>
            </a:xfrm>
            <a:prstGeom prst="callout1">
              <a:avLst>
                <a:gd name="adj1" fmla="val 54104"/>
                <a:gd name="adj2" fmla="val 100094"/>
                <a:gd name="adj3" fmla="val 186237"/>
                <a:gd name="adj4" fmla="val 131892"/>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than 100 major initiatives to monitor, advise and oversee at any given time</a:t>
              </a:r>
            </a:p>
          </p:txBody>
        </p:sp>
        <p:sp>
          <p:nvSpPr>
            <p:cNvPr id="65" name="Callout: Line with No Border 64">
              <a:extLst>
                <a:ext uri="{FF2B5EF4-FFF2-40B4-BE49-F238E27FC236}">
                  <a16:creationId xmlns:a16="http://schemas.microsoft.com/office/drawing/2014/main" id="{67753D46-7455-41FD-90CB-8C7FFFAA9787}"/>
                </a:ext>
              </a:extLst>
            </p:cNvPr>
            <p:cNvSpPr/>
            <p:nvPr/>
          </p:nvSpPr>
          <p:spPr>
            <a:xfrm>
              <a:off x="243920" y="1812035"/>
              <a:ext cx="2170176" cy="1207008"/>
            </a:xfrm>
            <a:prstGeom prst="callout1">
              <a:avLst>
                <a:gd name="adj1" fmla="val 54104"/>
                <a:gd name="adj2" fmla="val 101218"/>
                <a:gd name="adj3" fmla="val 285227"/>
                <a:gd name="adj4" fmla="val 284139"/>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Oval 12">
            <a:extLst>
              <a:ext uri="{FF2B5EF4-FFF2-40B4-BE49-F238E27FC236}">
                <a16:creationId xmlns:a16="http://schemas.microsoft.com/office/drawing/2014/main" id="{8700F579-FA32-42D8-8A66-EFDB4D7B11C3}"/>
              </a:ext>
            </a:extLst>
          </p:cNvPr>
          <p:cNvSpPr/>
          <p:nvPr/>
        </p:nvSpPr>
        <p:spPr>
          <a:xfrm>
            <a:off x="6176771" y="1485915"/>
            <a:ext cx="2995803" cy="2533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4">
            <a:extLst>
              <a:ext uri="{FF2B5EF4-FFF2-40B4-BE49-F238E27FC236}">
                <a16:creationId xmlns:a16="http://schemas.microsoft.com/office/drawing/2014/main" id="{BBD8B856-ECCB-47E0-8544-1642A9F39773}"/>
              </a:ext>
            </a:extLst>
          </p:cNvPr>
          <p:cNvSpPr>
            <a:spLocks noGrp="1"/>
          </p:cNvSpPr>
          <p:nvPr>
            <p:ph type="sldNum" sz="quarter" idx="12"/>
          </p:nvPr>
        </p:nvSpPr>
        <p:spPr>
          <a:xfrm>
            <a:off x="0" y="6446835"/>
            <a:ext cx="448340" cy="365125"/>
          </a:xfrm>
        </p:spPr>
        <p:txBody>
          <a:bodyPr/>
          <a:lstStyle/>
          <a:p>
            <a:fld id="{88BD0DA9-04E4-4415-BDB3-4FB3EC4E9476}" type="slidenum">
              <a:rPr lang="en-US" smtClean="0"/>
              <a:t>17</a:t>
            </a:fld>
            <a:endParaRPr lang="en-US" dirty="0"/>
          </a:p>
        </p:txBody>
      </p:sp>
    </p:spTree>
    <p:extLst>
      <p:ext uri="{BB962C8B-B14F-4D97-AF65-F5344CB8AC3E}">
        <p14:creationId xmlns:p14="http://schemas.microsoft.com/office/powerpoint/2010/main" val="29330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838200" y="1552575"/>
            <a:ext cx="5116551" cy="4667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400" i="1" dirty="0">
                <a:solidFill>
                  <a:schemeClr val="accent1">
                    <a:lumMod val="75000"/>
                  </a:schemeClr>
                </a:solidFill>
              </a:rPr>
              <a:t>Purchase and implement EA tool </a:t>
            </a:r>
            <a:r>
              <a:rPr lang="en-US" sz="1600" i="1" dirty="0">
                <a:solidFill>
                  <a:schemeClr val="accent1">
                    <a:lumMod val="75000"/>
                  </a:schemeClr>
                </a:solidFill>
              </a:rPr>
              <a:t>(in progress)</a:t>
            </a:r>
          </a:p>
          <a:p>
            <a:pPr>
              <a:spcBef>
                <a:spcPts val="1800"/>
              </a:spcBef>
            </a:pPr>
            <a:r>
              <a:rPr lang="en-US" sz="2400" dirty="0"/>
              <a:t>Contractor to develop EA processes and train staff </a:t>
            </a:r>
            <a:r>
              <a:rPr lang="en-US" sz="1600" dirty="0"/>
              <a:t>(FY21)</a:t>
            </a:r>
          </a:p>
          <a:p>
            <a:pPr>
              <a:spcBef>
                <a:spcPts val="1800"/>
              </a:spcBef>
            </a:pPr>
            <a:r>
              <a:rPr lang="en-US" sz="2400" dirty="0"/>
              <a:t>Begin hiring additional Enterprise Architects over next three years </a:t>
            </a:r>
            <a:r>
              <a:rPr lang="en-US" sz="1600" dirty="0"/>
              <a:t>(Planning)</a:t>
            </a:r>
            <a:endParaRPr lang="en-US" sz="2400" dirty="0"/>
          </a:p>
          <a:p>
            <a:pPr>
              <a:spcBef>
                <a:spcPts val="1800"/>
              </a:spcBef>
            </a:pPr>
            <a:r>
              <a:rPr lang="en-US" sz="2400" dirty="0"/>
              <a:t>Train EA and Portfolio Management staff on new EA tool and processes</a:t>
            </a:r>
          </a:p>
          <a:p>
            <a:pPr>
              <a:spcBef>
                <a:spcPts val="1800"/>
              </a:spcBef>
            </a:pPr>
            <a:r>
              <a:rPr lang="en-US" sz="2400" dirty="0"/>
              <a:t>Train agencies’ architects on new EA tool and processes</a:t>
            </a:r>
          </a:p>
        </p:txBody>
      </p:sp>
      <p:sp>
        <p:nvSpPr>
          <p:cNvPr id="2" name="Title 1">
            <a:extLst>
              <a:ext uri="{FF2B5EF4-FFF2-40B4-BE49-F238E27FC236}">
                <a16:creationId xmlns:a16="http://schemas.microsoft.com/office/drawing/2014/main" id="{37C61B4B-858D-4BE9-9CBD-EA8F7A5A7CBE}"/>
              </a:ext>
            </a:extLst>
          </p:cNvPr>
          <p:cNvSpPr>
            <a:spLocks noGrp="1"/>
          </p:cNvSpPr>
          <p:nvPr>
            <p:ph type="title" idx="4294967295"/>
          </p:nvPr>
        </p:nvSpPr>
        <p:spPr>
          <a:xfrm>
            <a:off x="769226" y="418612"/>
            <a:ext cx="10515600" cy="462403"/>
          </a:xfrm>
        </p:spPr>
        <p:txBody>
          <a:bodyPr>
            <a:noAutofit/>
          </a:bodyPr>
          <a:lstStyle/>
          <a:p>
            <a:r>
              <a:rPr lang="en-US" dirty="0"/>
              <a:t>Implementation Plan</a:t>
            </a:r>
          </a:p>
        </p:txBody>
      </p:sp>
      <p:pic>
        <p:nvPicPr>
          <p:cNvPr id="10" name="Picture 9" descr="A picture containing text, old, photo, clock&#10;&#10;Description automatically generated">
            <a:extLst>
              <a:ext uri="{FF2B5EF4-FFF2-40B4-BE49-F238E27FC236}">
                <a16:creationId xmlns:a16="http://schemas.microsoft.com/office/drawing/2014/main" id="{9840BF1C-6121-484E-BB04-2A7946801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251" y="1770966"/>
            <a:ext cx="5694104" cy="3796070"/>
          </a:xfrm>
          <a:prstGeom prst="rect">
            <a:avLst/>
          </a:prstGeom>
        </p:spPr>
      </p:pic>
      <p:sp>
        <p:nvSpPr>
          <p:cNvPr id="11" name="Slide Number Placeholder 4">
            <a:extLst>
              <a:ext uri="{FF2B5EF4-FFF2-40B4-BE49-F238E27FC236}">
                <a16:creationId xmlns:a16="http://schemas.microsoft.com/office/drawing/2014/main" id="{DB345E78-1703-4509-BD40-A4FF94874918}"/>
              </a:ext>
            </a:extLst>
          </p:cNvPr>
          <p:cNvSpPr>
            <a:spLocks noGrp="1"/>
          </p:cNvSpPr>
          <p:nvPr>
            <p:ph type="sldNum" sz="quarter" idx="12"/>
          </p:nvPr>
        </p:nvSpPr>
        <p:spPr>
          <a:xfrm>
            <a:off x="0" y="6446835"/>
            <a:ext cx="448340" cy="365125"/>
          </a:xfrm>
        </p:spPr>
        <p:txBody>
          <a:bodyPr/>
          <a:lstStyle/>
          <a:p>
            <a:fld id="{88BD0DA9-04E4-4415-BDB3-4FB3EC4E9476}" type="slidenum">
              <a:rPr lang="en-US" smtClean="0"/>
              <a:t>18</a:t>
            </a:fld>
            <a:endParaRPr lang="en-US" dirty="0"/>
          </a:p>
        </p:txBody>
      </p:sp>
    </p:spTree>
    <p:extLst>
      <p:ext uri="{BB962C8B-B14F-4D97-AF65-F5344CB8AC3E}">
        <p14:creationId xmlns:p14="http://schemas.microsoft.com/office/powerpoint/2010/main" val="272672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838200" y="1331168"/>
            <a:ext cx="10660117" cy="4879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2400" dirty="0"/>
              <a:t>Investing in Enterprise Architecture will enable the OCIO to meet statutory obligations, help the state achieve efficiencies, effectively manage enterprise change, and reduce risk.</a:t>
            </a:r>
          </a:p>
          <a:p>
            <a:pPr>
              <a:lnSpc>
                <a:spcPct val="100000"/>
              </a:lnSpc>
              <a:spcBef>
                <a:spcPts val="1200"/>
              </a:spcBef>
            </a:pPr>
            <a:r>
              <a:rPr lang="en-US" sz="2400" dirty="0"/>
              <a:t>Short term goals include:</a:t>
            </a:r>
          </a:p>
          <a:p>
            <a:pPr lvl="1">
              <a:lnSpc>
                <a:spcPct val="100000"/>
              </a:lnSpc>
              <a:spcBef>
                <a:spcPts val="1200"/>
              </a:spcBef>
            </a:pPr>
            <a:r>
              <a:rPr lang="en-US" sz="2000" dirty="0"/>
              <a:t>Deploy a purpose-built EA tool for OCIO, define data repository, upload data, define relationships, configure decision portal</a:t>
            </a:r>
          </a:p>
          <a:p>
            <a:pPr lvl="1">
              <a:lnSpc>
                <a:spcPct val="100000"/>
              </a:lnSpc>
              <a:spcBef>
                <a:spcPts val="1200"/>
              </a:spcBef>
            </a:pPr>
            <a:r>
              <a:rPr lang="en-US" sz="2000" dirty="0"/>
              <a:t>Contract EA expert- Define and document the EA framework, models and processes</a:t>
            </a:r>
          </a:p>
          <a:p>
            <a:pPr lvl="1">
              <a:lnSpc>
                <a:spcPct val="100000"/>
              </a:lnSpc>
              <a:spcBef>
                <a:spcPts val="1200"/>
              </a:spcBef>
            </a:pPr>
            <a:r>
              <a:rPr lang="en-US" sz="2000" dirty="0"/>
              <a:t>Define new EA positions – begin process of hiring and training new EAs.</a:t>
            </a:r>
          </a:p>
          <a:p>
            <a:pPr lvl="1">
              <a:lnSpc>
                <a:spcPct val="100000"/>
              </a:lnSpc>
              <a:spcBef>
                <a:spcPts val="1200"/>
              </a:spcBef>
            </a:pPr>
            <a:r>
              <a:rPr lang="en-US" sz="2000" dirty="0"/>
              <a:t>Begin to improve the reliability, interoperability, and sustainability</a:t>
            </a:r>
            <a:br>
              <a:rPr lang="en-US" sz="2000" dirty="0"/>
            </a:br>
            <a:r>
              <a:rPr lang="en-US" sz="2000" dirty="0"/>
              <a:t>of IT investments by focused oversight of solution architectures</a:t>
            </a:r>
            <a:br>
              <a:rPr lang="en-US" sz="2000" dirty="0"/>
            </a:br>
            <a:r>
              <a:rPr lang="en-US" sz="2000" dirty="0"/>
              <a:t>for major projects and strategic initiatives including</a:t>
            </a:r>
            <a:br>
              <a:rPr lang="en-US" sz="2000" dirty="0"/>
            </a:br>
            <a:r>
              <a:rPr lang="en-US" sz="2000" dirty="0"/>
              <a:t>One Washington and the HHS Coalition.</a:t>
            </a:r>
          </a:p>
        </p:txBody>
      </p:sp>
      <p:sp>
        <p:nvSpPr>
          <p:cNvPr id="2" name="Title 1">
            <a:extLst>
              <a:ext uri="{FF2B5EF4-FFF2-40B4-BE49-F238E27FC236}">
                <a16:creationId xmlns:a16="http://schemas.microsoft.com/office/drawing/2014/main" id="{C9C6FDE1-C1B6-4FE7-B276-F0C19EE8A11C}"/>
              </a:ext>
            </a:extLst>
          </p:cNvPr>
          <p:cNvSpPr>
            <a:spLocks noGrp="1"/>
          </p:cNvSpPr>
          <p:nvPr>
            <p:ph type="title" idx="4294967295"/>
          </p:nvPr>
        </p:nvSpPr>
        <p:spPr>
          <a:xfrm>
            <a:off x="838200" y="409904"/>
            <a:ext cx="10515600" cy="493987"/>
          </a:xfrm>
        </p:spPr>
        <p:txBody>
          <a:bodyPr>
            <a:noAutofit/>
          </a:bodyPr>
          <a:lstStyle/>
          <a:p>
            <a:r>
              <a:rPr lang="en-US" dirty="0"/>
              <a:t>Summary</a:t>
            </a:r>
          </a:p>
        </p:txBody>
      </p:sp>
      <p:sp>
        <p:nvSpPr>
          <p:cNvPr id="9" name="Slide Number Placeholder 4">
            <a:extLst>
              <a:ext uri="{FF2B5EF4-FFF2-40B4-BE49-F238E27FC236}">
                <a16:creationId xmlns:a16="http://schemas.microsoft.com/office/drawing/2014/main" id="{33F04108-6020-4E09-AFD8-605EC7C1EAA6}"/>
              </a:ext>
            </a:extLst>
          </p:cNvPr>
          <p:cNvSpPr>
            <a:spLocks noGrp="1"/>
          </p:cNvSpPr>
          <p:nvPr>
            <p:ph type="sldNum" sz="quarter" idx="12"/>
          </p:nvPr>
        </p:nvSpPr>
        <p:spPr>
          <a:xfrm>
            <a:off x="0" y="6446835"/>
            <a:ext cx="448340" cy="365125"/>
          </a:xfrm>
        </p:spPr>
        <p:txBody>
          <a:bodyPr/>
          <a:lstStyle/>
          <a:p>
            <a:fld id="{88BD0DA9-04E4-4415-BDB3-4FB3EC4E9476}" type="slidenum">
              <a:rPr lang="en-US" smtClean="0"/>
              <a:t>19</a:t>
            </a:fld>
            <a:endParaRPr lang="en-US" dirty="0"/>
          </a:p>
        </p:txBody>
      </p:sp>
      <p:grpSp>
        <p:nvGrpSpPr>
          <p:cNvPr id="10" name="Group 9">
            <a:extLst>
              <a:ext uri="{FF2B5EF4-FFF2-40B4-BE49-F238E27FC236}">
                <a16:creationId xmlns:a16="http://schemas.microsoft.com/office/drawing/2014/main" id="{AB8F2DDB-DB1D-4E08-9D95-A409E8D95EB6}"/>
              </a:ext>
            </a:extLst>
          </p:cNvPr>
          <p:cNvGrpSpPr/>
          <p:nvPr/>
        </p:nvGrpSpPr>
        <p:grpSpPr>
          <a:xfrm>
            <a:off x="10131553" y="4568382"/>
            <a:ext cx="1673351" cy="1558098"/>
            <a:chOff x="10222993" y="4476942"/>
            <a:chExt cx="1673351" cy="1558098"/>
          </a:xfrm>
        </p:grpSpPr>
        <p:sp>
          <p:nvSpPr>
            <p:cNvPr id="7" name="TextBox 6">
              <a:extLst>
                <a:ext uri="{FF2B5EF4-FFF2-40B4-BE49-F238E27FC236}">
                  <a16:creationId xmlns:a16="http://schemas.microsoft.com/office/drawing/2014/main" id="{A0ADBE18-DCF1-4366-AD0B-15EE0BC8BDE1}"/>
                </a:ext>
              </a:extLst>
            </p:cNvPr>
            <p:cNvSpPr txBox="1"/>
            <p:nvPr/>
          </p:nvSpPr>
          <p:spPr>
            <a:xfrm>
              <a:off x="10222993" y="4476942"/>
              <a:ext cx="1673351"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schemeClr val="tx1"/>
                  </a:solidFill>
                </a:rPr>
                <a:t>Appendix B:  Federal EA Framework and Tool Demo</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3879A602-E51D-4D4D-B49D-B55FAB11DA7E}"/>
                    </a:ext>
                  </a:extLst>
                </p:cNvPr>
                <p:cNvGraphicFramePr>
                  <a:graphicFrameLocks noChangeAspect="1"/>
                </p:cNvGraphicFramePr>
                <p:nvPr>
                  <p:extLst>
                    <p:ext uri="{D42A27DB-BD31-4B8C-83A1-F6EECF244321}">
                      <p14:modId xmlns:p14="http://schemas.microsoft.com/office/powerpoint/2010/main" val="822457611"/>
                    </p:ext>
                  </p:extLst>
                </p:nvPr>
              </p:nvGraphicFramePr>
              <p:xfrm>
                <a:off x="10378440" y="5215606"/>
                <a:ext cx="1415273" cy="819434"/>
              </p:xfrm>
              <a:graphic>
                <a:graphicData uri="http://schemas.microsoft.com/office/powerpoint/2016/slidezoom">
                  <pslz:sldZm>
                    <pslz:sldZmObj sldId="276" cId="2829480467">
                      <pslz:zmPr id="{8C439BFA-C5C8-4FAC-9E6D-76948DA22DD1}" returnToParent="0" transitionDur="1000">
                        <p166:blipFill xmlns:p166="http://schemas.microsoft.com/office/powerpoint/2016/6/main">
                          <a:blip r:embed="rId2"/>
                          <a:stretch>
                            <a:fillRect/>
                          </a:stretch>
                        </p166:blipFill>
                        <p166:spPr xmlns:p166="http://schemas.microsoft.com/office/powerpoint/2016/6/main">
                          <a:xfrm>
                            <a:off x="0" y="0"/>
                            <a:ext cx="1415273" cy="819434"/>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3879A602-E51D-4D4D-B49D-B55FAB11DA7E}"/>
                    </a:ext>
                  </a:extLst>
                </p:cNvPr>
                <p:cNvPicPr>
                  <a:picLocks noGrp="1" noRot="1" noChangeAspect="1" noMove="1" noResize="1" noEditPoints="1" noAdjustHandles="1" noChangeArrowheads="1" noChangeShapeType="1"/>
                </p:cNvPicPr>
                <p:nvPr/>
              </p:nvPicPr>
              <p:blipFill>
                <a:blip r:embed="rId3"/>
                <a:stretch>
                  <a:fillRect/>
                </a:stretch>
              </p:blipFill>
              <p:spPr>
                <a:xfrm>
                  <a:off x="10287000" y="5307046"/>
                  <a:ext cx="1415273" cy="819434"/>
                </a:xfrm>
                <a:prstGeom prst="rect">
                  <a:avLst/>
                </a:prstGeom>
                <a:ln w="3175">
                  <a:solidFill>
                    <a:prstClr val="ltGray"/>
                  </a:solidFill>
                </a:ln>
              </p:spPr>
            </p:pic>
          </mc:Fallback>
        </mc:AlternateContent>
      </p:grpSp>
    </p:spTree>
    <p:extLst>
      <p:ext uri="{BB962C8B-B14F-4D97-AF65-F5344CB8AC3E}">
        <p14:creationId xmlns:p14="http://schemas.microsoft.com/office/powerpoint/2010/main" val="27039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EB76C4-9F75-4101-88FE-2EBBBE4B15FD}"/>
              </a:ext>
            </a:extLst>
          </p:cNvPr>
          <p:cNvSpPr txBox="1">
            <a:spLocks/>
          </p:cNvSpPr>
          <p:nvPr/>
        </p:nvSpPr>
        <p:spPr>
          <a:xfrm>
            <a:off x="769226" y="297654"/>
            <a:ext cx="10515600" cy="766765"/>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4" name="Slide Number Placeholder 3">
            <a:extLst>
              <a:ext uri="{FF2B5EF4-FFF2-40B4-BE49-F238E27FC236}">
                <a16:creationId xmlns:a16="http://schemas.microsoft.com/office/drawing/2014/main" id="{AD2A3792-38BE-4D5C-82A6-2BC2E592A6E1}"/>
              </a:ext>
            </a:extLst>
          </p:cNvPr>
          <p:cNvSpPr>
            <a:spLocks noGrp="1"/>
          </p:cNvSpPr>
          <p:nvPr>
            <p:ph type="sldNum" sz="quarter" idx="12"/>
          </p:nvPr>
        </p:nvSpPr>
        <p:spPr/>
        <p:txBody>
          <a:bodyPr/>
          <a:lstStyle/>
          <a:p>
            <a:fld id="{88BD0DA9-04E4-4415-BDB3-4FB3EC4E9476}" type="slidenum">
              <a:rPr lang="en-US" smtClean="0"/>
              <a:t>2</a:t>
            </a:fld>
            <a:endParaRPr lang="en-US"/>
          </a:p>
        </p:txBody>
      </p:sp>
      <p:graphicFrame>
        <p:nvGraphicFramePr>
          <p:cNvPr id="3" name="Table 2">
            <a:extLst>
              <a:ext uri="{FF2B5EF4-FFF2-40B4-BE49-F238E27FC236}">
                <a16:creationId xmlns:a16="http://schemas.microsoft.com/office/drawing/2014/main" id="{81900DA8-2264-46CD-826D-7B5F910A84B2}"/>
              </a:ext>
            </a:extLst>
          </p:cNvPr>
          <p:cNvGraphicFramePr>
            <a:graphicFrameLocks noGrp="1"/>
          </p:cNvGraphicFramePr>
          <p:nvPr>
            <p:extLst>
              <p:ext uri="{D42A27DB-BD31-4B8C-83A1-F6EECF244321}">
                <p14:modId xmlns:p14="http://schemas.microsoft.com/office/powerpoint/2010/main" val="3629657578"/>
              </p:ext>
            </p:extLst>
          </p:nvPr>
        </p:nvGraphicFramePr>
        <p:xfrm>
          <a:off x="881744" y="1349830"/>
          <a:ext cx="10265228" cy="4767940"/>
        </p:xfrm>
        <a:graphic>
          <a:graphicData uri="http://schemas.openxmlformats.org/drawingml/2006/table">
            <a:tbl>
              <a:tblPr/>
              <a:tblGrid>
                <a:gridCol w="5743305">
                  <a:extLst>
                    <a:ext uri="{9D8B030D-6E8A-4147-A177-3AD203B41FA5}">
                      <a16:colId xmlns:a16="http://schemas.microsoft.com/office/drawing/2014/main" val="1735627309"/>
                    </a:ext>
                  </a:extLst>
                </a:gridCol>
                <a:gridCol w="1579374">
                  <a:extLst>
                    <a:ext uri="{9D8B030D-6E8A-4147-A177-3AD203B41FA5}">
                      <a16:colId xmlns:a16="http://schemas.microsoft.com/office/drawing/2014/main" val="247053410"/>
                    </a:ext>
                  </a:extLst>
                </a:gridCol>
                <a:gridCol w="1922625">
                  <a:extLst>
                    <a:ext uri="{9D8B030D-6E8A-4147-A177-3AD203B41FA5}">
                      <a16:colId xmlns:a16="http://schemas.microsoft.com/office/drawing/2014/main" val="1576039527"/>
                    </a:ext>
                  </a:extLst>
                </a:gridCol>
                <a:gridCol w="1019924">
                  <a:extLst>
                    <a:ext uri="{9D8B030D-6E8A-4147-A177-3AD203B41FA5}">
                      <a16:colId xmlns:a16="http://schemas.microsoft.com/office/drawing/2014/main" val="3540381045"/>
                    </a:ext>
                  </a:extLst>
                </a:gridCol>
              </a:tblGrid>
              <a:tr h="566620">
                <a:tc>
                  <a:txBody>
                    <a:bodyPr/>
                    <a:lstStyle/>
                    <a:p>
                      <a:pPr marL="0" marR="0" algn="ctr">
                        <a:lnSpc>
                          <a:spcPts val="1800"/>
                        </a:lnSpc>
                        <a:spcBef>
                          <a:spcPts val="600"/>
                        </a:spcBef>
                        <a:spcAft>
                          <a:spcPts val="0"/>
                        </a:spcAft>
                        <a:tabLst>
                          <a:tab pos="1131570" algn="ctr"/>
                          <a:tab pos="1605280" algn="l"/>
                        </a:tabLs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TOPIC</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tc>
                  <a:txBody>
                    <a:bodyPr/>
                    <a:lstStyle/>
                    <a:p>
                      <a:pPr marL="0" marR="0" algn="ctr">
                        <a:lnSpc>
                          <a:spcPts val="1800"/>
                        </a:lnSpc>
                        <a:spcBef>
                          <a:spcPts val="600"/>
                        </a:spcBef>
                        <a:spcAft>
                          <a:spcPts val="0"/>
                        </a:spcAft>
                      </a:pPr>
                      <a:r>
                        <a:rPr lang="en-US"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LEAD</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tc>
                  <a:txBody>
                    <a:bodyPr/>
                    <a:lstStyle/>
                    <a:p>
                      <a:pPr marL="0" marR="0" algn="ctr">
                        <a:lnSpc>
                          <a:spcPts val="1800"/>
                        </a:lnSpc>
                        <a:spcBef>
                          <a:spcPts val="600"/>
                        </a:spcBef>
                        <a:spcAft>
                          <a:spcPts val="0"/>
                        </a:spcAft>
                        <a:tabLst>
                          <a:tab pos="328930" algn="l"/>
                          <a:tab pos="1303020" algn="ctr"/>
                        </a:tabLst>
                      </a:pPr>
                      <a:r>
                        <a:rPr lang="en-US"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PURPOSE</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tc>
                  <a:txBody>
                    <a:bodyPr/>
                    <a:lstStyle/>
                    <a:p>
                      <a:pPr marL="0" marR="0" algn="ctr">
                        <a:lnSpc>
                          <a:spcPts val="1800"/>
                        </a:lnSpc>
                        <a:spcBef>
                          <a:spcPts val="600"/>
                        </a:spcBef>
                        <a:spcAft>
                          <a:spcPts val="0"/>
                        </a:spcAft>
                      </a:pPr>
                      <a:r>
                        <a:rPr lang="en-US"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extLst>
                  <a:ext uri="{0D108BD9-81ED-4DB2-BD59-A6C34878D82A}">
                    <a16:rowId xmlns:a16="http://schemas.microsoft.com/office/drawing/2014/main" val="396379215"/>
                  </a:ext>
                </a:extLst>
              </a:tr>
              <a:tr h="580721">
                <a:tc>
                  <a:txBody>
                    <a:bodyPr/>
                    <a:lstStyle/>
                    <a:p>
                      <a:pPr marL="0" marR="0" algn="l">
                        <a:lnSpc>
                          <a:spcPct val="107000"/>
                        </a:lnSpc>
                        <a:spcBef>
                          <a:spcPts val="0"/>
                        </a:spcBef>
                        <a:spcAft>
                          <a:spcPts val="120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Welcome and Introductions</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Jim Weaver</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Introductions</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9:00</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850901"/>
                  </a:ext>
                </a:extLst>
              </a:tr>
              <a:tr h="580721">
                <a:tc>
                  <a:txBody>
                    <a:bodyPr/>
                    <a:lstStyle/>
                    <a:p>
                      <a:pPr marL="0" marR="0" algn="l">
                        <a:lnSpc>
                          <a:spcPct val="107000"/>
                        </a:lnSpc>
                        <a:spcBef>
                          <a:spcPts val="0"/>
                        </a:spcBef>
                        <a:spcAft>
                          <a:spcPts val="120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Approve Minutes from Sept 8 Meeting</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Jim Weaver</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Approval</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9:04</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236999"/>
                  </a:ext>
                </a:extLst>
              </a:tr>
              <a:tr h="681995">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State IT Strategic Plan Update</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Sue Langen</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Strategy Update</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9:05</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1439422"/>
                  </a:ext>
                </a:extLst>
              </a:tr>
              <a:tr h="912745">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Enterprise Architecture Program</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Sue Langen</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 Mercer</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Alignment with Strategy</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9:35</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7585795"/>
                  </a:ext>
                </a:extLst>
              </a:tr>
              <a:tr h="670458">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Public Comment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10:05</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725583"/>
                  </a:ext>
                </a:extLst>
              </a:tr>
              <a:tr h="774680">
                <a:tc>
                  <a:txBody>
                    <a:bodyPr/>
                    <a:lstStyle/>
                    <a:p>
                      <a:pPr marL="0" marR="0" algn="just">
                        <a:lnSpc>
                          <a:spcPct val="107000"/>
                        </a:lnSpc>
                        <a:spcBef>
                          <a:spcPts val="0"/>
                        </a:spcBef>
                        <a:spcAft>
                          <a:spcPts val="120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Executive Session for Members and Select Staff Only – Closed to public</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Jim Weaver</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10:06</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5877915"/>
                  </a:ext>
                </a:extLst>
              </a:tr>
            </a:tbl>
          </a:graphicData>
        </a:graphic>
      </p:graphicFrame>
    </p:spTree>
    <p:extLst>
      <p:ext uri="{BB962C8B-B14F-4D97-AF65-F5344CB8AC3E}">
        <p14:creationId xmlns:p14="http://schemas.microsoft.com/office/powerpoint/2010/main" val="392797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3933826" y="1381125"/>
            <a:ext cx="7865852" cy="4886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400" dirty="0"/>
              <a:t>Longer term, Enterprise Architecture will help the state:</a:t>
            </a:r>
          </a:p>
          <a:p>
            <a:pPr lvl="1">
              <a:spcBef>
                <a:spcPts val="1800"/>
              </a:spcBef>
            </a:pPr>
            <a:r>
              <a:rPr lang="en-US" sz="2000" dirty="0"/>
              <a:t>Look across all agencies and make decisions based on outcomes rather than good intentions;</a:t>
            </a:r>
          </a:p>
          <a:p>
            <a:pPr lvl="1">
              <a:spcBef>
                <a:spcPts val="1800"/>
              </a:spcBef>
            </a:pPr>
            <a:r>
              <a:rPr lang="en-US" sz="2000" dirty="0"/>
              <a:t>Reverse the trend towards increased technical debt;</a:t>
            </a:r>
          </a:p>
          <a:p>
            <a:pPr lvl="1">
              <a:spcBef>
                <a:spcPts val="1800"/>
              </a:spcBef>
            </a:pPr>
            <a:r>
              <a:rPr lang="en-US" sz="2000" dirty="0"/>
              <a:t>Strategically prioritize modernization efforts;</a:t>
            </a:r>
          </a:p>
          <a:p>
            <a:pPr lvl="1">
              <a:spcBef>
                <a:spcPts val="1800"/>
              </a:spcBef>
            </a:pPr>
            <a:r>
              <a:rPr lang="en-US" sz="2000" dirty="0"/>
              <a:t>Identify common business functions that can be satisfied with a shared IT solution instead of buying the same solution multiple times; </a:t>
            </a:r>
          </a:p>
          <a:p>
            <a:pPr lvl="1">
              <a:spcBef>
                <a:spcPts val="1800"/>
              </a:spcBef>
            </a:pPr>
            <a:r>
              <a:rPr lang="en-US" sz="2000" dirty="0"/>
              <a:t>Break down data silos, strategically integrate and ensure data flows securely across the enterprise; and</a:t>
            </a:r>
          </a:p>
          <a:p>
            <a:pPr lvl="1">
              <a:spcBef>
                <a:spcPts val="1800"/>
              </a:spcBef>
            </a:pPr>
            <a:r>
              <a:rPr lang="en-US" sz="2000" dirty="0"/>
              <a:t>Squeeze maximum value from every IT dollar.</a:t>
            </a:r>
          </a:p>
        </p:txBody>
      </p:sp>
      <p:sp>
        <p:nvSpPr>
          <p:cNvPr id="2" name="Title 1">
            <a:extLst>
              <a:ext uri="{FF2B5EF4-FFF2-40B4-BE49-F238E27FC236}">
                <a16:creationId xmlns:a16="http://schemas.microsoft.com/office/drawing/2014/main" id="{C9C6FDE1-C1B6-4FE7-B276-F0C19EE8A11C}"/>
              </a:ext>
            </a:extLst>
          </p:cNvPr>
          <p:cNvSpPr>
            <a:spLocks noGrp="1"/>
          </p:cNvSpPr>
          <p:nvPr>
            <p:ph type="title" idx="4294967295"/>
          </p:nvPr>
        </p:nvSpPr>
        <p:spPr>
          <a:xfrm>
            <a:off x="838200" y="409904"/>
            <a:ext cx="10515600" cy="493987"/>
          </a:xfrm>
        </p:spPr>
        <p:txBody>
          <a:bodyPr>
            <a:noAutofit/>
          </a:bodyPr>
          <a:lstStyle/>
          <a:p>
            <a:r>
              <a:rPr lang="en-US" dirty="0"/>
              <a:t>Summary</a:t>
            </a:r>
          </a:p>
        </p:txBody>
      </p:sp>
      <p:pic>
        <p:nvPicPr>
          <p:cNvPr id="3" name="Picture 2">
            <a:extLst>
              <a:ext uri="{FF2B5EF4-FFF2-40B4-BE49-F238E27FC236}">
                <a16:creationId xmlns:a16="http://schemas.microsoft.com/office/drawing/2014/main" id="{585E08F0-B9E0-413E-8CB9-B96B3296DD6C}"/>
              </a:ext>
            </a:extLst>
          </p:cNvPr>
          <p:cNvPicPr>
            <a:picLocks noChangeAspect="1"/>
          </p:cNvPicPr>
          <p:nvPr/>
        </p:nvPicPr>
        <p:blipFill>
          <a:blip r:embed="rId2"/>
          <a:stretch>
            <a:fillRect/>
          </a:stretch>
        </p:blipFill>
        <p:spPr>
          <a:xfrm>
            <a:off x="392322" y="1685924"/>
            <a:ext cx="3225710" cy="4181476"/>
          </a:xfrm>
          <a:prstGeom prst="rect">
            <a:avLst/>
          </a:prstGeom>
        </p:spPr>
      </p:pic>
      <p:sp>
        <p:nvSpPr>
          <p:cNvPr id="9" name="Slide Number Placeholder 4">
            <a:extLst>
              <a:ext uri="{FF2B5EF4-FFF2-40B4-BE49-F238E27FC236}">
                <a16:creationId xmlns:a16="http://schemas.microsoft.com/office/drawing/2014/main" id="{F6AD4D44-5E22-486D-B1D7-1687D3A3CD8C}"/>
              </a:ext>
            </a:extLst>
          </p:cNvPr>
          <p:cNvSpPr>
            <a:spLocks noGrp="1"/>
          </p:cNvSpPr>
          <p:nvPr>
            <p:ph type="sldNum" sz="quarter" idx="12"/>
          </p:nvPr>
        </p:nvSpPr>
        <p:spPr>
          <a:xfrm>
            <a:off x="0" y="6446835"/>
            <a:ext cx="448340" cy="365125"/>
          </a:xfrm>
        </p:spPr>
        <p:txBody>
          <a:bodyPr/>
          <a:lstStyle/>
          <a:p>
            <a:fld id="{88BD0DA9-04E4-4415-BDB3-4FB3EC4E9476}" type="slidenum">
              <a:rPr lang="en-US" smtClean="0"/>
              <a:t>20</a:t>
            </a:fld>
            <a:endParaRPr lang="en-US" dirty="0"/>
          </a:p>
        </p:txBody>
      </p:sp>
    </p:spTree>
    <p:extLst>
      <p:ext uri="{BB962C8B-B14F-4D97-AF65-F5344CB8AC3E}">
        <p14:creationId xmlns:p14="http://schemas.microsoft.com/office/powerpoint/2010/main" val="196664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0CE4C7-CF27-488C-A4B4-BB3421B31666}"/>
              </a:ext>
            </a:extLst>
          </p:cNvPr>
          <p:cNvGrpSpPr/>
          <p:nvPr/>
        </p:nvGrpSpPr>
        <p:grpSpPr>
          <a:xfrm>
            <a:off x="0" y="910994"/>
            <a:ext cx="12192000" cy="5596207"/>
            <a:chOff x="0" y="910994"/>
            <a:chExt cx="12192000" cy="5596207"/>
          </a:xfrm>
        </p:grpSpPr>
        <p:pic>
          <p:nvPicPr>
            <p:cNvPr id="9" name="Picture 8" descr="Diagram&#10;&#10;Description automatically generated">
              <a:extLst>
                <a:ext uri="{FF2B5EF4-FFF2-40B4-BE49-F238E27FC236}">
                  <a16:creationId xmlns:a16="http://schemas.microsoft.com/office/drawing/2014/main" id="{42743306-72FE-4436-9406-CE1667C52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92" y="910995"/>
              <a:ext cx="8396408" cy="5596206"/>
            </a:xfrm>
            <a:prstGeom prst="rect">
              <a:avLst/>
            </a:prstGeom>
          </p:spPr>
        </p:pic>
        <p:sp>
          <p:nvSpPr>
            <p:cNvPr id="10" name="Rectangle 9">
              <a:extLst>
                <a:ext uri="{FF2B5EF4-FFF2-40B4-BE49-F238E27FC236}">
                  <a16:creationId xmlns:a16="http://schemas.microsoft.com/office/drawing/2014/main" id="{0F3A689B-67C9-4006-8F2A-71DA9BB154AD}"/>
                </a:ext>
              </a:extLst>
            </p:cNvPr>
            <p:cNvSpPr/>
            <p:nvPr/>
          </p:nvSpPr>
          <p:spPr>
            <a:xfrm>
              <a:off x="0" y="910994"/>
              <a:ext cx="3924300" cy="5596206"/>
            </a:xfrm>
            <a:prstGeom prst="rect">
              <a:avLst/>
            </a:prstGeom>
            <a:solidFill>
              <a:srgbClr val="030E2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564542D0-45E8-4CF7-A8D5-9FA22373F46B}"/>
              </a:ext>
            </a:extLst>
          </p:cNvPr>
          <p:cNvSpPr>
            <a:spLocks noGrp="1"/>
          </p:cNvSpPr>
          <p:nvPr>
            <p:ph type="ctrTitle"/>
          </p:nvPr>
        </p:nvSpPr>
        <p:spPr>
          <a:xfrm>
            <a:off x="546410" y="5107259"/>
            <a:ext cx="5255709" cy="1007014"/>
          </a:xfrm>
        </p:spPr>
        <p:txBody>
          <a:bodyPr/>
          <a:lstStyle/>
          <a:p>
            <a:r>
              <a:rPr lang="en-US" b="1" dirty="0">
                <a:solidFill>
                  <a:schemeClr val="bg1"/>
                </a:solidFill>
              </a:rPr>
              <a:t>Thank You</a:t>
            </a:r>
          </a:p>
        </p:txBody>
      </p:sp>
      <p:sp>
        <p:nvSpPr>
          <p:cNvPr id="12" name="Rectangle 11">
            <a:extLst>
              <a:ext uri="{FF2B5EF4-FFF2-40B4-BE49-F238E27FC236}">
                <a16:creationId xmlns:a16="http://schemas.microsoft.com/office/drawing/2014/main" id="{0A429623-F75B-434A-9BA8-A888F5E3A9D2}"/>
              </a:ext>
            </a:extLst>
          </p:cNvPr>
          <p:cNvSpPr/>
          <p:nvPr/>
        </p:nvSpPr>
        <p:spPr>
          <a:xfrm>
            <a:off x="288479" y="333400"/>
            <a:ext cx="6535572" cy="461665"/>
          </a:xfrm>
          <a:prstGeom prst="rect">
            <a:avLst/>
          </a:prstGeom>
        </p:spPr>
        <p:txBody>
          <a:bodyPr wrap="none">
            <a:spAutoFit/>
          </a:bodyPr>
          <a:lstStyle/>
          <a:p>
            <a:r>
              <a:rPr lang="en-US" sz="2400" b="1" dirty="0">
                <a:solidFill>
                  <a:srgbClr val="09507E"/>
                </a:solidFill>
                <a:latin typeface="Arial" panose="020B0604020202020204" pitchFamily="34" charset="0"/>
                <a:cs typeface="Arial" panose="020B0604020202020204" pitchFamily="34" charset="0"/>
              </a:rPr>
              <a:t>OCIO Enterprise Architecture (EA) Program</a:t>
            </a:r>
            <a:endParaRPr lang="en-US" sz="2400" dirty="0"/>
          </a:p>
        </p:txBody>
      </p:sp>
      <p:sp>
        <p:nvSpPr>
          <p:cNvPr id="13" name="Slide Number Placeholder 4">
            <a:extLst>
              <a:ext uri="{FF2B5EF4-FFF2-40B4-BE49-F238E27FC236}">
                <a16:creationId xmlns:a16="http://schemas.microsoft.com/office/drawing/2014/main" id="{1A7061BC-FD27-41F2-A476-9BA89E441F9F}"/>
              </a:ext>
            </a:extLst>
          </p:cNvPr>
          <p:cNvSpPr>
            <a:spLocks noGrp="1"/>
          </p:cNvSpPr>
          <p:nvPr>
            <p:ph type="sldNum" sz="quarter" idx="12"/>
          </p:nvPr>
        </p:nvSpPr>
        <p:spPr>
          <a:xfrm>
            <a:off x="0" y="6446835"/>
            <a:ext cx="448340" cy="365125"/>
          </a:xfrm>
        </p:spPr>
        <p:txBody>
          <a:bodyPr/>
          <a:lstStyle/>
          <a:p>
            <a:fld id="{88BD0DA9-04E4-4415-BDB3-4FB3EC4E9476}" type="slidenum">
              <a:rPr lang="en-US" smtClean="0"/>
              <a:t>21</a:t>
            </a:fld>
            <a:endParaRPr lang="en-US" dirty="0"/>
          </a:p>
        </p:txBody>
      </p:sp>
    </p:spTree>
    <p:extLst>
      <p:ext uri="{BB962C8B-B14F-4D97-AF65-F5344CB8AC3E}">
        <p14:creationId xmlns:p14="http://schemas.microsoft.com/office/powerpoint/2010/main" val="60740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5359" t="-310" r="-304" b="310"/>
          <a:stretch/>
        </p:blipFill>
        <p:spPr>
          <a:xfrm>
            <a:off x="-42529" y="-51283"/>
            <a:ext cx="3890626" cy="6954253"/>
          </a:xfrm>
          <a:prstGeom prst="rect">
            <a:avLst/>
          </a:prstGeom>
        </p:spPr>
      </p:pic>
      <p:sp>
        <p:nvSpPr>
          <p:cNvPr id="2" name="Title 1"/>
          <p:cNvSpPr>
            <a:spLocks noGrp="1"/>
          </p:cNvSpPr>
          <p:nvPr>
            <p:ph type="ctrTitle"/>
          </p:nvPr>
        </p:nvSpPr>
        <p:spPr>
          <a:xfrm>
            <a:off x="3848097" y="2670160"/>
            <a:ext cx="6997111" cy="798128"/>
          </a:xfrm>
        </p:spPr>
        <p:txBody>
          <a:bodyPr anchor="t">
            <a:normAutofit/>
          </a:bodyPr>
          <a:lstStyle/>
          <a:p>
            <a:pPr algn="l"/>
            <a:r>
              <a:rPr lang="en-US" sz="4400" dirty="0">
                <a:solidFill>
                  <a:srgbClr val="09507E"/>
                </a:solidFill>
              </a:rPr>
              <a:t>Public Comment</a:t>
            </a:r>
          </a:p>
        </p:txBody>
      </p:sp>
      <p:cxnSp>
        <p:nvCxnSpPr>
          <p:cNvPr id="11" name="Straight Connector 10"/>
          <p:cNvCxnSpPr/>
          <p:nvPr/>
        </p:nvCxnSpPr>
        <p:spPr>
          <a:xfrm>
            <a:off x="3992578" y="5594684"/>
            <a:ext cx="8199422" cy="1"/>
          </a:xfrm>
          <a:prstGeom prst="line">
            <a:avLst/>
          </a:prstGeom>
          <a:ln w="28575">
            <a:solidFill>
              <a:srgbClr val="095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59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9541" y="2226787"/>
            <a:ext cx="7951833" cy="2206762"/>
          </a:xfrm>
          <a:prstGeom prst="rect">
            <a:avLst/>
          </a:prstGeom>
        </p:spPr>
        <p:txBody>
          <a:bodyPr anchor="t">
            <a:norm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r"/>
            <a:r>
              <a:rPr lang="en-US" sz="4400" dirty="0">
                <a:solidFill>
                  <a:srgbClr val="09507E"/>
                </a:solidFill>
              </a:rPr>
              <a:t>Executive Session for Board Members and Select Staff Only</a:t>
            </a:r>
          </a:p>
        </p:txBody>
      </p:sp>
      <p:sp>
        <p:nvSpPr>
          <p:cNvPr id="4" name="Subtitle 2"/>
          <p:cNvSpPr txBox="1">
            <a:spLocks/>
          </p:cNvSpPr>
          <p:nvPr/>
        </p:nvSpPr>
        <p:spPr>
          <a:xfrm>
            <a:off x="541176" y="5056631"/>
            <a:ext cx="7760198" cy="1948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dirty="0"/>
          </a:p>
        </p:txBody>
      </p:sp>
      <p:cxnSp>
        <p:nvCxnSpPr>
          <p:cNvPr id="6" name="Straight Connector 5"/>
          <p:cNvCxnSpPr/>
          <p:nvPr/>
        </p:nvCxnSpPr>
        <p:spPr>
          <a:xfrm>
            <a:off x="0" y="4918181"/>
            <a:ext cx="8248073"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2298" t="-310" r="-304" b="310"/>
          <a:stretch/>
        </p:blipFill>
        <p:spPr>
          <a:xfrm flipH="1">
            <a:off x="8870543" y="-77591"/>
            <a:ext cx="3399212" cy="6954253"/>
          </a:xfrm>
          <a:prstGeom prst="rect">
            <a:avLst/>
          </a:prstGeom>
        </p:spPr>
      </p:pic>
      <p:pic>
        <p:nvPicPr>
          <p:cNvPr id="10" name="Picture 9">
            <a:extLst>
              <a:ext uri="{FF2B5EF4-FFF2-40B4-BE49-F238E27FC236}">
                <a16:creationId xmlns:a16="http://schemas.microsoft.com/office/drawing/2014/main" id="{7BF1853B-2C3D-424C-AF1D-DD8B69A92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76" y="179770"/>
            <a:ext cx="1430708" cy="710170"/>
          </a:xfrm>
          <a:prstGeom prst="rect">
            <a:avLst/>
          </a:prstGeom>
        </p:spPr>
      </p:pic>
      <p:sp>
        <p:nvSpPr>
          <p:cNvPr id="5" name="Slide Number Placeholder 4">
            <a:extLst>
              <a:ext uri="{FF2B5EF4-FFF2-40B4-BE49-F238E27FC236}">
                <a16:creationId xmlns:a16="http://schemas.microsoft.com/office/drawing/2014/main" id="{CF40B77F-9C5A-408F-B161-EA23B3EE1A2E}"/>
              </a:ext>
            </a:extLst>
          </p:cNvPr>
          <p:cNvSpPr>
            <a:spLocks noGrp="1"/>
          </p:cNvSpPr>
          <p:nvPr>
            <p:ph type="sldNum" sz="quarter" idx="12"/>
          </p:nvPr>
        </p:nvSpPr>
        <p:spPr/>
        <p:txBody>
          <a:bodyPr/>
          <a:lstStyle/>
          <a:p>
            <a:fld id="{88BD0DA9-04E4-4415-BDB3-4FB3EC4E9476}" type="slidenum">
              <a:rPr lang="en-US" smtClean="0"/>
              <a:t>23</a:t>
            </a:fld>
            <a:endParaRPr lang="en-US"/>
          </a:p>
        </p:txBody>
      </p:sp>
    </p:spTree>
    <p:extLst>
      <p:ext uri="{BB962C8B-B14F-4D97-AF65-F5344CB8AC3E}">
        <p14:creationId xmlns:p14="http://schemas.microsoft.com/office/powerpoint/2010/main" val="287286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EB76C4-9F75-4101-88FE-2EBBBE4B15FD}"/>
              </a:ext>
            </a:extLst>
          </p:cNvPr>
          <p:cNvSpPr txBox="1">
            <a:spLocks/>
          </p:cNvSpPr>
          <p:nvPr/>
        </p:nvSpPr>
        <p:spPr>
          <a:xfrm>
            <a:off x="769226" y="310354"/>
            <a:ext cx="10515600" cy="741365"/>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dirty="0"/>
              <a:t>Current TSB Members</a:t>
            </a:r>
          </a:p>
        </p:txBody>
      </p:sp>
      <p:graphicFrame>
        <p:nvGraphicFramePr>
          <p:cNvPr id="9" name="Content Placeholder 19">
            <a:extLst>
              <a:ext uri="{FF2B5EF4-FFF2-40B4-BE49-F238E27FC236}">
                <a16:creationId xmlns:a16="http://schemas.microsoft.com/office/drawing/2014/main" id="{94D38CAE-5DD2-490F-9E97-CF01A0226B32}"/>
              </a:ext>
            </a:extLst>
          </p:cNvPr>
          <p:cNvGraphicFramePr>
            <a:graphicFrameLocks/>
          </p:cNvGraphicFramePr>
          <p:nvPr>
            <p:extLst>
              <p:ext uri="{D42A27DB-BD31-4B8C-83A1-F6EECF244321}">
                <p14:modId xmlns:p14="http://schemas.microsoft.com/office/powerpoint/2010/main" val="3180817446"/>
              </p:ext>
            </p:extLst>
          </p:nvPr>
        </p:nvGraphicFramePr>
        <p:xfrm>
          <a:off x="851026" y="1759551"/>
          <a:ext cx="10670746" cy="3680121"/>
        </p:xfrm>
        <a:graphic>
          <a:graphicData uri="http://schemas.openxmlformats.org/drawingml/2006/table">
            <a:tbl>
              <a:tblPr>
                <a:tableStyleId>{5C22544A-7EE6-4342-B048-85BDC9FD1C3A}</a:tableStyleId>
              </a:tblPr>
              <a:tblGrid>
                <a:gridCol w="5078845">
                  <a:extLst>
                    <a:ext uri="{9D8B030D-6E8A-4147-A177-3AD203B41FA5}">
                      <a16:colId xmlns:a16="http://schemas.microsoft.com/office/drawing/2014/main" val="20000"/>
                    </a:ext>
                  </a:extLst>
                </a:gridCol>
                <a:gridCol w="5591901">
                  <a:extLst>
                    <a:ext uri="{9D8B030D-6E8A-4147-A177-3AD203B41FA5}">
                      <a16:colId xmlns:a16="http://schemas.microsoft.com/office/drawing/2014/main" val="20001"/>
                    </a:ext>
                  </a:extLst>
                </a:gridCol>
              </a:tblGrid>
              <a:tr h="1668441">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Industry Members</a:t>
                      </a:r>
                    </a:p>
                    <a:p>
                      <a:r>
                        <a:rPr lang="en-US" sz="1800" dirty="0">
                          <a:solidFill>
                            <a:srgbClr val="0070C0"/>
                          </a:solidFill>
                        </a:rPr>
                        <a:t>Butch Leonardson – Retired CIO </a:t>
                      </a:r>
                    </a:p>
                    <a:p>
                      <a:r>
                        <a:rPr lang="en-US" sz="1800" dirty="0">
                          <a:solidFill>
                            <a:srgbClr val="0070C0"/>
                          </a:solidFill>
                        </a:rPr>
                        <a:t>Paul Moulton – Costco</a:t>
                      </a:r>
                    </a:p>
                  </a:txBody>
                  <a:tcPr marL="89846" marR="8984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Legislative Members</a:t>
                      </a:r>
                      <a:endParaRPr lang="en-US" sz="1800" b="0" dirty="0">
                        <a:solidFill>
                          <a:schemeClr val="tx1"/>
                        </a:solidFill>
                      </a:endParaRPr>
                    </a:p>
                    <a:p>
                      <a:r>
                        <a:rPr lang="en-US" sz="1800" b="0" dirty="0">
                          <a:solidFill>
                            <a:srgbClr val="409AD4"/>
                          </a:solidFill>
                        </a:rPr>
                        <a:t>Rep. Matt Boehnke – House R</a:t>
                      </a:r>
                    </a:p>
                    <a:p>
                      <a:r>
                        <a:rPr lang="en-US" sz="1800" b="0" dirty="0">
                          <a:solidFill>
                            <a:schemeClr val="tx1"/>
                          </a:solidFill>
                        </a:rPr>
                        <a:t>Rep. Zack Hudgins - </a:t>
                      </a:r>
                      <a:r>
                        <a:rPr lang="en-US" sz="1800" b="0" baseline="0" dirty="0">
                          <a:solidFill>
                            <a:schemeClr val="tx1"/>
                          </a:solidFill>
                        </a:rPr>
                        <a:t>House D</a:t>
                      </a:r>
                    </a:p>
                    <a:p>
                      <a:r>
                        <a:rPr lang="en-US" sz="1800" b="0" baseline="0" dirty="0">
                          <a:solidFill>
                            <a:schemeClr val="tx1"/>
                          </a:solidFill>
                        </a:rPr>
                        <a:t>Sen. Patty Kuderer – Senate D</a:t>
                      </a:r>
                      <a:r>
                        <a:rPr lang="en-US" sz="1800" baseline="0" dirty="0">
                          <a:solidFill>
                            <a:schemeClr val="tx1"/>
                          </a:solidFill>
                        </a:rPr>
                        <a:t> </a:t>
                      </a:r>
                    </a:p>
                    <a:p>
                      <a:r>
                        <a:rPr lang="en-US" sz="1800" baseline="0" dirty="0">
                          <a:solidFill>
                            <a:schemeClr val="tx1"/>
                          </a:solidFill>
                        </a:rPr>
                        <a:t>Sen. Ann Rivers – Senate R </a:t>
                      </a:r>
                    </a:p>
                    <a:p>
                      <a:endParaRPr lang="en-US" sz="1800" dirty="0">
                        <a:solidFill>
                          <a:schemeClr val="tx1"/>
                        </a:solidFill>
                      </a:endParaRPr>
                    </a:p>
                    <a:p>
                      <a:endParaRPr lang="en-US" sz="1800" dirty="0">
                        <a:solidFill>
                          <a:schemeClr val="tx1"/>
                        </a:solidFill>
                      </a:endParaRPr>
                    </a:p>
                  </a:txBody>
                  <a:tcPr marL="89846" marR="8984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8441">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Executive Branch (Agency Directors)</a:t>
                      </a:r>
                    </a:p>
                    <a:p>
                      <a:pPr marL="0" marR="0" indent="0" algn="l" defTabSz="768113" rtl="0" eaLnBrk="1" fontAlgn="auto" latinLnBrk="0" hangingPunct="1">
                        <a:lnSpc>
                          <a:spcPct val="100000"/>
                        </a:lnSpc>
                        <a:spcBef>
                          <a:spcPts val="0"/>
                        </a:spcBef>
                        <a:spcAft>
                          <a:spcPts val="0"/>
                        </a:spcAft>
                        <a:buClrTx/>
                        <a:buSzTx/>
                        <a:buFontTx/>
                        <a:buNone/>
                        <a:tabLst/>
                        <a:defRPr/>
                      </a:pPr>
                      <a:r>
                        <a:rPr lang="en-US" sz="1800" dirty="0">
                          <a:solidFill>
                            <a:srgbClr val="0070C0"/>
                          </a:solidFill>
                        </a:rPr>
                        <a:t>Jim Weaver – State CIO &amp; Chair</a:t>
                      </a:r>
                    </a:p>
                    <a:p>
                      <a:r>
                        <a:rPr lang="en-US" sz="1800" dirty="0">
                          <a:solidFill>
                            <a:srgbClr val="0070C0"/>
                          </a:solidFill>
                        </a:rPr>
                        <a:t>David</a:t>
                      </a:r>
                      <a:r>
                        <a:rPr lang="en-US" sz="1800" baseline="0" dirty="0">
                          <a:solidFill>
                            <a:srgbClr val="0070C0"/>
                          </a:solidFill>
                        </a:rPr>
                        <a:t> Danner – UTC </a:t>
                      </a:r>
                    </a:p>
                    <a:p>
                      <a:r>
                        <a:rPr lang="en-US" sz="1800" dirty="0">
                          <a:solidFill>
                            <a:srgbClr val="409AD4"/>
                          </a:solidFill>
                        </a:rPr>
                        <a:t>Tracy Guerin</a:t>
                      </a:r>
                      <a:r>
                        <a:rPr lang="en-US" sz="1800" baseline="0" dirty="0">
                          <a:solidFill>
                            <a:srgbClr val="409AD4"/>
                          </a:solidFill>
                        </a:rPr>
                        <a:t> – DRS </a:t>
                      </a:r>
                    </a:p>
                    <a:p>
                      <a:r>
                        <a:rPr lang="en-US" sz="1800" baseline="0" dirty="0">
                          <a:solidFill>
                            <a:schemeClr val="tx1"/>
                          </a:solidFill>
                        </a:rPr>
                        <a:t>Vikki Smith – DOR</a:t>
                      </a:r>
                    </a:p>
                  </a:txBody>
                  <a:tcPr marL="89846" marR="8984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Other Government</a:t>
                      </a:r>
                    </a:p>
                    <a:p>
                      <a:r>
                        <a:rPr lang="en-US" sz="1800" dirty="0">
                          <a:solidFill>
                            <a:srgbClr val="0070C0"/>
                          </a:solidFill>
                        </a:rPr>
                        <a:t>Viggo</a:t>
                      </a:r>
                      <a:r>
                        <a:rPr lang="en-US" sz="1800" baseline="0" dirty="0">
                          <a:solidFill>
                            <a:srgbClr val="0070C0"/>
                          </a:solidFill>
                        </a:rPr>
                        <a:t> Forde – Snohomish County</a:t>
                      </a:r>
                      <a:endParaRPr lang="en-US" sz="1800" dirty="0">
                        <a:solidFill>
                          <a:srgbClr val="0070C0"/>
                        </a:solidFill>
                      </a:endParaRPr>
                    </a:p>
                  </a:txBody>
                  <a:tcPr marL="89846" marR="8984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B591964F-2C6A-444F-B831-23C885218A59}"/>
              </a:ext>
            </a:extLst>
          </p:cNvPr>
          <p:cNvSpPr txBox="1"/>
          <p:nvPr/>
        </p:nvSpPr>
        <p:spPr>
          <a:xfrm>
            <a:off x="766209" y="5368582"/>
            <a:ext cx="2335697" cy="715619"/>
          </a:xfrm>
          <a:prstGeom prst="rect">
            <a:avLst/>
          </a:prstGeom>
          <a:noFill/>
        </p:spPr>
        <p:txBody>
          <a:bodyPr wrap="none" lIns="182880" tIns="146304" rIns="182880" bIns="146304" rtlCol="0">
            <a:noAutofit/>
          </a:bodyPr>
          <a:lstStyle/>
          <a:p>
            <a:pPr>
              <a:buSzPct val="70000"/>
            </a:pPr>
            <a:r>
              <a:rPr lang="en-US" sz="1400" dirty="0">
                <a:solidFill>
                  <a:srgbClr val="1771CB"/>
                </a:solidFill>
              </a:rPr>
              <a:t>Members present</a:t>
            </a:r>
          </a:p>
          <a:p>
            <a:pPr>
              <a:spcAft>
                <a:spcPts val="600"/>
              </a:spcAft>
              <a:buSzPct val="70000"/>
            </a:pPr>
            <a:r>
              <a:rPr lang="en-US" sz="1400" spc="-70" dirty="0"/>
              <a:t>Members absent</a:t>
            </a:r>
          </a:p>
        </p:txBody>
      </p:sp>
      <p:sp>
        <p:nvSpPr>
          <p:cNvPr id="2" name="Slide Number Placeholder 1">
            <a:extLst>
              <a:ext uri="{FF2B5EF4-FFF2-40B4-BE49-F238E27FC236}">
                <a16:creationId xmlns:a16="http://schemas.microsoft.com/office/drawing/2014/main" id="{0E6EDD56-BBEB-408F-AF0B-D52F092B24B1}"/>
              </a:ext>
            </a:extLst>
          </p:cNvPr>
          <p:cNvSpPr>
            <a:spLocks noGrp="1"/>
          </p:cNvSpPr>
          <p:nvPr>
            <p:ph type="sldNum" sz="quarter" idx="12"/>
          </p:nvPr>
        </p:nvSpPr>
        <p:spPr/>
        <p:txBody>
          <a:bodyPr/>
          <a:lstStyle/>
          <a:p>
            <a:fld id="{88BD0DA9-04E4-4415-BDB3-4FB3EC4E9476}" type="slidenum">
              <a:rPr lang="en-US" smtClean="0"/>
              <a:t>3</a:t>
            </a:fld>
            <a:endParaRPr lang="en-US"/>
          </a:p>
        </p:txBody>
      </p:sp>
    </p:spTree>
    <p:extLst>
      <p:ext uri="{BB962C8B-B14F-4D97-AF65-F5344CB8AC3E}">
        <p14:creationId xmlns:p14="http://schemas.microsoft.com/office/powerpoint/2010/main" val="425266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D1653-B684-4B1D-BAEE-31E548D15686}"/>
              </a:ext>
            </a:extLst>
          </p:cNvPr>
          <p:cNvSpPr>
            <a:spLocks noGrp="1"/>
          </p:cNvSpPr>
          <p:nvPr>
            <p:ph type="title"/>
          </p:nvPr>
        </p:nvSpPr>
        <p:spPr/>
        <p:txBody>
          <a:bodyPr/>
          <a:lstStyle/>
          <a:p>
            <a:pPr algn="just">
              <a:lnSpc>
                <a:spcPct val="114000"/>
              </a:lnSpc>
              <a:spcBef>
                <a:spcPts val="0"/>
              </a:spcBef>
              <a:spcAft>
                <a:spcPts val="1200"/>
              </a:spcAft>
            </a:pPr>
            <a:r>
              <a:rPr lang="en-US" dirty="0"/>
              <a:t>Do you know about the new WA Notify app?</a:t>
            </a:r>
          </a:p>
        </p:txBody>
      </p:sp>
      <p:sp>
        <p:nvSpPr>
          <p:cNvPr id="4" name="Content Placeholder 3">
            <a:extLst>
              <a:ext uri="{FF2B5EF4-FFF2-40B4-BE49-F238E27FC236}">
                <a16:creationId xmlns:a16="http://schemas.microsoft.com/office/drawing/2014/main" id="{E0D25487-2826-4086-A36F-02B8526D5C23}"/>
              </a:ext>
            </a:extLst>
          </p:cNvPr>
          <p:cNvSpPr>
            <a:spLocks noGrp="1"/>
          </p:cNvSpPr>
          <p:nvPr>
            <p:ph idx="1"/>
          </p:nvPr>
        </p:nvSpPr>
        <p:spPr/>
        <p:txBody>
          <a:bodyPr/>
          <a:lstStyle/>
          <a:p>
            <a:r>
              <a:rPr lang="en-US" dirty="0"/>
              <a:t>Go to </a:t>
            </a:r>
            <a:r>
              <a:rPr lang="en-US" dirty="0">
                <a:hlinkClick r:id="rId2"/>
              </a:rPr>
              <a:t>WANotify.org</a:t>
            </a:r>
            <a:r>
              <a:rPr lang="en-US" dirty="0"/>
              <a:t> for more information</a:t>
            </a:r>
          </a:p>
          <a:p>
            <a:endParaRPr lang="en-US" dirty="0"/>
          </a:p>
        </p:txBody>
      </p:sp>
      <p:sp>
        <p:nvSpPr>
          <p:cNvPr id="2" name="Slide Number Placeholder 1">
            <a:extLst>
              <a:ext uri="{FF2B5EF4-FFF2-40B4-BE49-F238E27FC236}">
                <a16:creationId xmlns:a16="http://schemas.microsoft.com/office/drawing/2014/main" id="{DB73D558-4628-48EB-92C6-0D62BD2C805B}"/>
              </a:ext>
            </a:extLst>
          </p:cNvPr>
          <p:cNvSpPr>
            <a:spLocks noGrp="1"/>
          </p:cNvSpPr>
          <p:nvPr>
            <p:ph type="sldNum" sz="quarter" idx="12"/>
          </p:nvPr>
        </p:nvSpPr>
        <p:spPr/>
        <p:txBody>
          <a:bodyPr/>
          <a:lstStyle/>
          <a:p>
            <a:fld id="{88BD0DA9-04E4-4415-BDB3-4FB3EC4E9476}" type="slidenum">
              <a:rPr lang="en-US" smtClean="0"/>
              <a:t>4</a:t>
            </a:fld>
            <a:endParaRPr lang="en-US"/>
          </a:p>
        </p:txBody>
      </p:sp>
      <p:pic>
        <p:nvPicPr>
          <p:cNvPr id="5" name="Picture 4">
            <a:extLst>
              <a:ext uri="{FF2B5EF4-FFF2-40B4-BE49-F238E27FC236}">
                <a16:creationId xmlns:a16="http://schemas.microsoft.com/office/drawing/2014/main" id="{FFECA41D-2F84-43F2-9F5D-54302245A01B}"/>
              </a:ext>
            </a:extLst>
          </p:cNvPr>
          <p:cNvPicPr>
            <a:picLocks noChangeAspect="1"/>
          </p:cNvPicPr>
          <p:nvPr/>
        </p:nvPicPr>
        <p:blipFill>
          <a:blip r:embed="rId3"/>
          <a:stretch>
            <a:fillRect/>
          </a:stretch>
        </p:blipFill>
        <p:spPr>
          <a:xfrm>
            <a:off x="1347627" y="3301341"/>
            <a:ext cx="9208648" cy="2923939"/>
          </a:xfrm>
          <a:prstGeom prst="rect">
            <a:avLst/>
          </a:prstGeom>
        </p:spPr>
      </p:pic>
    </p:spTree>
    <p:extLst>
      <p:ext uri="{BB962C8B-B14F-4D97-AF65-F5344CB8AC3E}">
        <p14:creationId xmlns:p14="http://schemas.microsoft.com/office/powerpoint/2010/main" val="81803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9541" y="2226787"/>
            <a:ext cx="7951833" cy="2206762"/>
          </a:xfrm>
          <a:prstGeom prst="rect">
            <a:avLst/>
          </a:prstGeom>
        </p:spPr>
        <p:txBody>
          <a:bodyPr anchor="t">
            <a:norm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r"/>
            <a:r>
              <a:rPr lang="en-US" dirty="0"/>
              <a:t>Welcome/Introductions</a:t>
            </a:r>
          </a:p>
          <a:p>
            <a:pPr algn="r"/>
            <a:endParaRPr lang="en-US" dirty="0"/>
          </a:p>
          <a:p>
            <a:pPr algn="r"/>
            <a:r>
              <a:rPr lang="en-US" dirty="0"/>
              <a:t>Approve 09/08/2020 Minutes</a:t>
            </a:r>
            <a:endParaRPr lang="en-US" dirty="0">
              <a:solidFill>
                <a:srgbClr val="09507E"/>
              </a:solidFill>
            </a:endParaRPr>
          </a:p>
        </p:txBody>
      </p:sp>
      <p:sp>
        <p:nvSpPr>
          <p:cNvPr id="4" name="Subtitle 2"/>
          <p:cNvSpPr txBox="1">
            <a:spLocks/>
          </p:cNvSpPr>
          <p:nvPr/>
        </p:nvSpPr>
        <p:spPr>
          <a:xfrm>
            <a:off x="541176" y="5056631"/>
            <a:ext cx="7760198" cy="1948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dirty="0"/>
          </a:p>
        </p:txBody>
      </p:sp>
      <p:cxnSp>
        <p:nvCxnSpPr>
          <p:cNvPr id="6" name="Straight Connector 5"/>
          <p:cNvCxnSpPr/>
          <p:nvPr/>
        </p:nvCxnSpPr>
        <p:spPr>
          <a:xfrm>
            <a:off x="0" y="4918181"/>
            <a:ext cx="8248073"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2298" t="-310" r="-304" b="310"/>
          <a:stretch/>
        </p:blipFill>
        <p:spPr>
          <a:xfrm flipH="1">
            <a:off x="8870543" y="-77591"/>
            <a:ext cx="3399212" cy="6954253"/>
          </a:xfrm>
          <a:prstGeom prst="rect">
            <a:avLst/>
          </a:prstGeom>
        </p:spPr>
      </p:pic>
      <p:pic>
        <p:nvPicPr>
          <p:cNvPr id="10" name="Picture 9">
            <a:extLst>
              <a:ext uri="{FF2B5EF4-FFF2-40B4-BE49-F238E27FC236}">
                <a16:creationId xmlns:a16="http://schemas.microsoft.com/office/drawing/2014/main" id="{7BF1853B-2C3D-424C-AF1D-DD8B69A92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76" y="179770"/>
            <a:ext cx="1430708" cy="710170"/>
          </a:xfrm>
          <a:prstGeom prst="rect">
            <a:avLst/>
          </a:prstGeom>
        </p:spPr>
      </p:pic>
      <p:sp>
        <p:nvSpPr>
          <p:cNvPr id="5" name="Slide Number Placeholder 4">
            <a:extLst>
              <a:ext uri="{FF2B5EF4-FFF2-40B4-BE49-F238E27FC236}">
                <a16:creationId xmlns:a16="http://schemas.microsoft.com/office/drawing/2014/main" id="{CF40B77F-9C5A-408F-B161-EA23B3EE1A2E}"/>
              </a:ext>
            </a:extLst>
          </p:cNvPr>
          <p:cNvSpPr>
            <a:spLocks noGrp="1"/>
          </p:cNvSpPr>
          <p:nvPr>
            <p:ph type="sldNum" sz="quarter" idx="12"/>
          </p:nvPr>
        </p:nvSpPr>
        <p:spPr/>
        <p:txBody>
          <a:bodyPr/>
          <a:lstStyle/>
          <a:p>
            <a:fld id="{88BD0DA9-04E4-4415-BDB3-4FB3EC4E9476}" type="slidenum">
              <a:rPr lang="en-US" smtClean="0"/>
              <a:t>5</a:t>
            </a:fld>
            <a:endParaRPr lang="en-US"/>
          </a:p>
        </p:txBody>
      </p:sp>
    </p:spTree>
    <p:extLst>
      <p:ext uri="{BB962C8B-B14F-4D97-AF65-F5344CB8AC3E}">
        <p14:creationId xmlns:p14="http://schemas.microsoft.com/office/powerpoint/2010/main" val="403802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5359" t="-310" r="-304" b="310"/>
          <a:stretch/>
        </p:blipFill>
        <p:spPr>
          <a:xfrm>
            <a:off x="-42529" y="-51283"/>
            <a:ext cx="3890626" cy="6954253"/>
          </a:xfrm>
          <a:prstGeom prst="rect">
            <a:avLst/>
          </a:prstGeom>
        </p:spPr>
      </p:pic>
      <p:sp>
        <p:nvSpPr>
          <p:cNvPr id="2" name="Title 1"/>
          <p:cNvSpPr>
            <a:spLocks noGrp="1"/>
          </p:cNvSpPr>
          <p:nvPr>
            <p:ph type="ctrTitle"/>
          </p:nvPr>
        </p:nvSpPr>
        <p:spPr>
          <a:xfrm>
            <a:off x="3848097" y="2314723"/>
            <a:ext cx="7289803" cy="1629955"/>
          </a:xfrm>
        </p:spPr>
        <p:txBody>
          <a:bodyPr anchor="t">
            <a:normAutofit/>
          </a:bodyPr>
          <a:lstStyle/>
          <a:p>
            <a:pPr algn="l"/>
            <a:r>
              <a:rPr lang="en-US" sz="4400" b="1" dirty="0">
                <a:solidFill>
                  <a:srgbClr val="09507E"/>
                </a:solidFill>
                <a:latin typeface="Arial" panose="020B0604020202020204" pitchFamily="34" charset="0"/>
                <a:cs typeface="Arial" panose="020B0604020202020204" pitchFamily="34" charset="0"/>
              </a:rPr>
              <a:t>State IT Strategic Plan Update</a:t>
            </a:r>
          </a:p>
        </p:txBody>
      </p:sp>
      <p:sp>
        <p:nvSpPr>
          <p:cNvPr id="9" name="Subtitle 2"/>
          <p:cNvSpPr>
            <a:spLocks noGrp="1"/>
          </p:cNvSpPr>
          <p:nvPr>
            <p:ph type="subTitle" idx="1"/>
          </p:nvPr>
        </p:nvSpPr>
        <p:spPr>
          <a:xfrm>
            <a:off x="3944679" y="4101217"/>
            <a:ext cx="8247321" cy="1347627"/>
          </a:xfrm>
        </p:spPr>
        <p:txBody>
          <a:bodyPr/>
          <a:lstStyle/>
          <a:p>
            <a:pPr algn="l"/>
            <a:r>
              <a:rPr lang="en-US" dirty="0">
                <a:latin typeface="Arial" panose="020B0604020202020204" pitchFamily="34" charset="0"/>
                <a:cs typeface="Arial" panose="020B0604020202020204" pitchFamily="34" charset="0"/>
              </a:rPr>
              <a:t>Sue Langen, Deputy Director</a:t>
            </a:r>
            <a:r>
              <a:rPr lang="en-US" dirty="0"/>
              <a:t> for Strategy &amp; Management</a:t>
            </a:r>
            <a:endParaRPr lang="en-US" dirty="0">
              <a:latin typeface="Arial" panose="020B0604020202020204" pitchFamily="34" charset="0"/>
              <a:cs typeface="Arial" panose="020B0604020202020204" pitchFamily="34" charset="0"/>
            </a:endParaRPr>
          </a:p>
        </p:txBody>
      </p:sp>
      <p:cxnSp>
        <p:nvCxnSpPr>
          <p:cNvPr id="11" name="Straight Connector 10"/>
          <p:cNvCxnSpPr/>
          <p:nvPr/>
        </p:nvCxnSpPr>
        <p:spPr>
          <a:xfrm>
            <a:off x="3992578" y="5594684"/>
            <a:ext cx="8199422" cy="1"/>
          </a:xfrm>
          <a:prstGeom prst="line">
            <a:avLst/>
          </a:prstGeom>
          <a:ln w="28575">
            <a:solidFill>
              <a:srgbClr val="095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21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E12649-5DBE-474B-994C-AE2333F26F9F}"/>
              </a:ext>
            </a:extLst>
          </p:cNvPr>
          <p:cNvSpPr txBox="1">
            <a:spLocks/>
          </p:cNvSpPr>
          <p:nvPr/>
        </p:nvSpPr>
        <p:spPr>
          <a:xfrm>
            <a:off x="838200" y="1704974"/>
            <a:ext cx="11049000" cy="4676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buFont typeface="+mj-lt"/>
              <a:buAutoNum type="arabicPeriod"/>
            </a:pPr>
            <a:endParaRPr lang="en-US" sz="2400" dirty="0"/>
          </a:p>
        </p:txBody>
      </p:sp>
      <p:sp>
        <p:nvSpPr>
          <p:cNvPr id="2" name="Title 1">
            <a:extLst>
              <a:ext uri="{FF2B5EF4-FFF2-40B4-BE49-F238E27FC236}">
                <a16:creationId xmlns:a16="http://schemas.microsoft.com/office/drawing/2014/main" id="{2633FF90-570C-4830-977D-148C2C7CB086}"/>
              </a:ext>
            </a:extLst>
          </p:cNvPr>
          <p:cNvSpPr>
            <a:spLocks noGrp="1"/>
          </p:cNvSpPr>
          <p:nvPr>
            <p:ph type="title"/>
          </p:nvPr>
        </p:nvSpPr>
        <p:spPr>
          <a:xfrm>
            <a:off x="838200" y="22224"/>
            <a:ext cx="10515600" cy="1325563"/>
          </a:xfrm>
        </p:spPr>
        <p:txBody>
          <a:bodyPr>
            <a:noAutofit/>
          </a:bodyPr>
          <a:lstStyle/>
          <a:p>
            <a:r>
              <a:rPr lang="en-US" dirty="0"/>
              <a:t>Inputs to Plan</a:t>
            </a:r>
          </a:p>
        </p:txBody>
      </p:sp>
      <p:sp>
        <p:nvSpPr>
          <p:cNvPr id="8" name="Slide Number Placeholder 4">
            <a:extLst>
              <a:ext uri="{FF2B5EF4-FFF2-40B4-BE49-F238E27FC236}">
                <a16:creationId xmlns:a16="http://schemas.microsoft.com/office/drawing/2014/main" id="{BB11EDEE-C220-4D98-9C72-C8F886DD04CF}"/>
              </a:ext>
            </a:extLst>
          </p:cNvPr>
          <p:cNvSpPr>
            <a:spLocks noGrp="1"/>
          </p:cNvSpPr>
          <p:nvPr>
            <p:ph type="sldNum" sz="quarter" idx="12"/>
          </p:nvPr>
        </p:nvSpPr>
        <p:spPr/>
        <p:txBody>
          <a:bodyPr/>
          <a:lstStyle/>
          <a:p>
            <a:fld id="{88BD0DA9-04E4-4415-BDB3-4FB3EC4E9476}" type="slidenum">
              <a:rPr lang="en-US" smtClean="0"/>
              <a:t>7</a:t>
            </a:fld>
            <a:endParaRPr lang="en-US" dirty="0"/>
          </a:p>
        </p:txBody>
      </p:sp>
      <p:graphicFrame>
        <p:nvGraphicFramePr>
          <p:cNvPr id="4" name="Content Placeholder 3">
            <a:extLst>
              <a:ext uri="{FF2B5EF4-FFF2-40B4-BE49-F238E27FC236}">
                <a16:creationId xmlns:a16="http://schemas.microsoft.com/office/drawing/2014/main" id="{200BC019-8256-43EE-B614-87C04B3B0E01}"/>
              </a:ext>
            </a:extLst>
          </p:cNvPr>
          <p:cNvGraphicFramePr>
            <a:graphicFrameLocks noGrp="1"/>
          </p:cNvGraphicFramePr>
          <p:nvPr>
            <p:ph idx="4294967295"/>
            <p:extLst>
              <p:ext uri="{D42A27DB-BD31-4B8C-83A1-F6EECF244321}">
                <p14:modId xmlns:p14="http://schemas.microsoft.com/office/powerpoint/2010/main" val="2925842922"/>
              </p:ext>
            </p:extLst>
          </p:nvPr>
        </p:nvGraphicFramePr>
        <p:xfrm>
          <a:off x="0" y="1419497"/>
          <a:ext cx="11547566" cy="4962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62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7A0C12-49AD-421E-942F-D4DF55A4B1D3}"/>
              </a:ext>
            </a:extLst>
          </p:cNvPr>
          <p:cNvSpPr>
            <a:spLocks noGrp="1"/>
          </p:cNvSpPr>
          <p:nvPr>
            <p:ph type="title"/>
          </p:nvPr>
        </p:nvSpPr>
        <p:spPr>
          <a:xfrm>
            <a:off x="972671" y="84135"/>
            <a:ext cx="10515600" cy="875089"/>
          </a:xfrm>
        </p:spPr>
        <p:txBody>
          <a:bodyPr/>
          <a:lstStyle/>
          <a:p>
            <a:r>
              <a:rPr lang="en-US" dirty="0"/>
              <a:t>What’s Different from Current Plan?</a:t>
            </a:r>
          </a:p>
        </p:txBody>
      </p:sp>
      <p:graphicFrame>
        <p:nvGraphicFramePr>
          <p:cNvPr id="6" name="Content Placeholder 5">
            <a:extLst>
              <a:ext uri="{FF2B5EF4-FFF2-40B4-BE49-F238E27FC236}">
                <a16:creationId xmlns:a16="http://schemas.microsoft.com/office/drawing/2014/main" id="{22F17D7F-2B91-4FCC-A630-905B1A903541}"/>
              </a:ext>
            </a:extLst>
          </p:cNvPr>
          <p:cNvGraphicFramePr>
            <a:graphicFrameLocks noGrp="1"/>
          </p:cNvGraphicFramePr>
          <p:nvPr>
            <p:ph idx="1"/>
            <p:extLst>
              <p:ext uri="{D42A27DB-BD31-4B8C-83A1-F6EECF244321}">
                <p14:modId xmlns:p14="http://schemas.microsoft.com/office/powerpoint/2010/main" val="3986622308"/>
              </p:ext>
            </p:extLst>
          </p:nvPr>
        </p:nvGraphicFramePr>
        <p:xfrm>
          <a:off x="838200" y="1053739"/>
          <a:ext cx="10515600" cy="505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C428F2D-FC68-41A3-AAC8-C4CF76D91222}"/>
              </a:ext>
            </a:extLst>
          </p:cNvPr>
          <p:cNvSpPr>
            <a:spLocks noGrp="1"/>
          </p:cNvSpPr>
          <p:nvPr>
            <p:ph type="sldNum" sz="quarter" idx="12"/>
          </p:nvPr>
        </p:nvSpPr>
        <p:spPr/>
        <p:txBody>
          <a:bodyPr/>
          <a:lstStyle/>
          <a:p>
            <a:fld id="{88BD0DA9-04E4-4415-BDB3-4FB3EC4E9476}" type="slidenum">
              <a:rPr lang="en-US" smtClean="0"/>
              <a:t>8</a:t>
            </a:fld>
            <a:endParaRPr lang="en-US"/>
          </a:p>
        </p:txBody>
      </p:sp>
    </p:spTree>
    <p:extLst>
      <p:ext uri="{BB962C8B-B14F-4D97-AF65-F5344CB8AC3E}">
        <p14:creationId xmlns:p14="http://schemas.microsoft.com/office/powerpoint/2010/main" val="235642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3770-6EE2-4000-8211-7D08433BFD10}"/>
              </a:ext>
            </a:extLst>
          </p:cNvPr>
          <p:cNvSpPr>
            <a:spLocks noGrp="1"/>
          </p:cNvSpPr>
          <p:nvPr>
            <p:ph type="title"/>
          </p:nvPr>
        </p:nvSpPr>
        <p:spPr>
          <a:xfrm>
            <a:off x="838200" y="155572"/>
            <a:ext cx="10515600" cy="525465"/>
          </a:xfrm>
        </p:spPr>
        <p:txBody>
          <a:bodyPr>
            <a:normAutofit fontScale="90000"/>
          </a:bodyPr>
          <a:lstStyle/>
          <a:p>
            <a:r>
              <a:rPr lang="en-US" dirty="0"/>
              <a:t>Discussion</a:t>
            </a:r>
          </a:p>
        </p:txBody>
      </p:sp>
      <p:sp>
        <p:nvSpPr>
          <p:cNvPr id="4" name="Slide Number Placeholder 3">
            <a:extLst>
              <a:ext uri="{FF2B5EF4-FFF2-40B4-BE49-F238E27FC236}">
                <a16:creationId xmlns:a16="http://schemas.microsoft.com/office/drawing/2014/main" id="{7318083E-2C02-47D7-9B99-79B9ABB299DA}"/>
              </a:ext>
            </a:extLst>
          </p:cNvPr>
          <p:cNvSpPr>
            <a:spLocks noGrp="1"/>
          </p:cNvSpPr>
          <p:nvPr>
            <p:ph type="sldNum" sz="quarter" idx="12"/>
          </p:nvPr>
        </p:nvSpPr>
        <p:spPr/>
        <p:txBody>
          <a:bodyPr/>
          <a:lstStyle/>
          <a:p>
            <a:fld id="{88BD0DA9-04E4-4415-BDB3-4FB3EC4E9476}" type="slidenum">
              <a:rPr lang="en-US" smtClean="0"/>
              <a:t>9</a:t>
            </a:fld>
            <a:endParaRPr lang="en-US"/>
          </a:p>
        </p:txBody>
      </p:sp>
      <p:sp>
        <p:nvSpPr>
          <p:cNvPr id="6" name="Content Placeholder 5">
            <a:extLst>
              <a:ext uri="{FF2B5EF4-FFF2-40B4-BE49-F238E27FC236}">
                <a16:creationId xmlns:a16="http://schemas.microsoft.com/office/drawing/2014/main" id="{73E958D5-9392-40E7-B458-02156BB17A6A}"/>
              </a:ext>
            </a:extLst>
          </p:cNvPr>
          <p:cNvSpPr>
            <a:spLocks noGrp="1"/>
          </p:cNvSpPr>
          <p:nvPr>
            <p:ph idx="1"/>
          </p:nvPr>
        </p:nvSpPr>
        <p:spPr>
          <a:xfrm>
            <a:off x="838200" y="1506583"/>
            <a:ext cx="10515600" cy="4670379"/>
          </a:xfrm>
        </p:spPr>
        <p:txBody>
          <a:bodyPr/>
          <a:lstStyle/>
          <a:p>
            <a:r>
              <a:rPr lang="en-US" dirty="0"/>
              <a:t>Missing elements?</a:t>
            </a:r>
          </a:p>
          <a:p>
            <a:pPr lvl="1"/>
            <a:r>
              <a:rPr lang="en-US" dirty="0"/>
              <a:t>What about big data/analytics?</a:t>
            </a:r>
          </a:p>
          <a:p>
            <a:pPr lvl="1"/>
            <a:r>
              <a:rPr lang="en-US" dirty="0"/>
              <a:t>Overall privacy safeguards for data/exchange of data</a:t>
            </a:r>
          </a:p>
          <a:p>
            <a:r>
              <a:rPr lang="en-US" dirty="0"/>
              <a:t>Change framing?</a:t>
            </a:r>
          </a:p>
          <a:p>
            <a:pPr lvl="1"/>
            <a:r>
              <a:rPr lang="en-US" dirty="0"/>
              <a:t>Reference specific initiatives or frame around desired outcomes? </a:t>
            </a:r>
          </a:p>
          <a:p>
            <a:r>
              <a:rPr lang="en-US" dirty="0"/>
              <a:t>Technology or business trends to anticipate?</a:t>
            </a:r>
          </a:p>
          <a:p>
            <a:pPr lvl="1"/>
            <a:r>
              <a:rPr lang="en-US" dirty="0"/>
              <a:t>Post-COVID</a:t>
            </a:r>
          </a:p>
          <a:p>
            <a:r>
              <a:rPr lang="en-US" dirty="0"/>
              <a:t>Other?</a:t>
            </a:r>
          </a:p>
          <a:p>
            <a:pPr lvl="1"/>
            <a:endParaRPr lang="en-US" dirty="0"/>
          </a:p>
        </p:txBody>
      </p:sp>
    </p:spTree>
    <p:extLst>
      <p:ext uri="{BB962C8B-B14F-4D97-AF65-F5344CB8AC3E}">
        <p14:creationId xmlns:p14="http://schemas.microsoft.com/office/powerpoint/2010/main" val="173967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D495159820FA43935EB778287762C2" ma:contentTypeVersion="0" ma:contentTypeDescription="Create a new document." ma:contentTypeScope="" ma:versionID="8f038eeb7e4c79e4609dfa3abbf2d8a3">
  <xsd:schema xmlns:xsd="http://www.w3.org/2001/XMLSchema" xmlns:xs="http://www.w3.org/2001/XMLSchema" xmlns:p="http://schemas.microsoft.com/office/2006/metadata/properties" xmlns:ns2="fd6b8e64-5135-495f-993d-3801340bb78a" targetNamespace="http://schemas.microsoft.com/office/2006/metadata/properties" ma:root="true" ma:fieldsID="fa719b667374363f31d406c173961853" ns2:_="">
    <xsd:import namespace="fd6b8e64-5135-495f-993d-3801340bb78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b8e64-5135-495f-993d-3801340bb7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fd6b8e64-5135-495f-993d-3801340bb78a">ARADJU2PS7MR-51-260</_dlc_DocId>
    <_dlc_DocIdUrl xmlns="fd6b8e64-5135-495f-993d-3801340bb78a">
      <Url>https://watech.sp.wa.gov/ocio/TSB/_layouts/15/DocIdRedir.aspx?ID=ARADJU2PS7MR-51-260</Url>
      <Description>ARADJU2PS7MR-51-260</Description>
    </_dlc_DocIdUrl>
  </documentManagement>
</p:properties>
</file>

<file path=customXml/itemProps1.xml><?xml version="1.0" encoding="utf-8"?>
<ds:datastoreItem xmlns:ds="http://schemas.openxmlformats.org/officeDocument/2006/customXml" ds:itemID="{9D3E5AAE-A1F2-4E35-AB33-C7F3E062157E}">
  <ds:schemaRefs>
    <ds:schemaRef ds:uri="http://schemas.microsoft.com/sharepoint/events"/>
  </ds:schemaRefs>
</ds:datastoreItem>
</file>

<file path=customXml/itemProps2.xml><?xml version="1.0" encoding="utf-8"?>
<ds:datastoreItem xmlns:ds="http://schemas.openxmlformats.org/officeDocument/2006/customXml" ds:itemID="{BB6DA890-C755-4B87-9351-1406995C02A4}">
  <ds:schemaRefs>
    <ds:schemaRef ds:uri="http://schemas.microsoft.com/sharepoint/v3/contenttype/forms"/>
  </ds:schemaRefs>
</ds:datastoreItem>
</file>

<file path=customXml/itemProps3.xml><?xml version="1.0" encoding="utf-8"?>
<ds:datastoreItem xmlns:ds="http://schemas.openxmlformats.org/officeDocument/2006/customXml" ds:itemID="{7EBC8953-D5AE-4161-81AD-D0198DF02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b8e64-5135-495f-993d-3801340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E663917-39F6-4783-A533-CE4C5E09D1AE}">
  <ds:schemaRef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fd6b8e64-5135-495f-993d-3801340bb78a"/>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7319</TotalTime>
  <Words>1145</Words>
  <Application>Microsoft Office PowerPoint</Application>
  <PresentationFormat>Widescreen</PresentationFormat>
  <Paragraphs>194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Book Antiqua</vt:lpstr>
      <vt:lpstr>Calibri</vt:lpstr>
      <vt:lpstr>Office Theme</vt:lpstr>
      <vt:lpstr>Technology Services Board Quarterly Meeting</vt:lpstr>
      <vt:lpstr>PowerPoint Presentation</vt:lpstr>
      <vt:lpstr>PowerPoint Presentation</vt:lpstr>
      <vt:lpstr>Do you know about the new WA Notify app?</vt:lpstr>
      <vt:lpstr>PowerPoint Presentation</vt:lpstr>
      <vt:lpstr>State IT Strategic Plan Update</vt:lpstr>
      <vt:lpstr>Inputs to Plan</vt:lpstr>
      <vt:lpstr>What’s Different from Current Plan?</vt:lpstr>
      <vt:lpstr>Discussion</vt:lpstr>
      <vt:lpstr>OCIO Enterprise Architecture (EA) Program</vt:lpstr>
      <vt:lpstr>Agenda</vt:lpstr>
      <vt:lpstr>Overview: What is Enterprise Architecture (EA)?</vt:lpstr>
      <vt:lpstr>Overview: Biggest Drivers for Enterprise Architecture</vt:lpstr>
      <vt:lpstr>Overview:  Statutory Mandate for EA</vt:lpstr>
      <vt:lpstr>Challenges and Opportunities</vt:lpstr>
      <vt:lpstr>Solution: OCIO EA Program Reform</vt:lpstr>
      <vt:lpstr>EA Team Focus: FY2021-FY2023</vt:lpstr>
      <vt:lpstr>Implementation Plan</vt:lpstr>
      <vt:lpstr>Summary</vt:lpstr>
      <vt:lpstr>Summary</vt:lpstr>
      <vt:lpstr>Thank You</vt:lpstr>
      <vt:lpstr>Public Comment</vt:lpstr>
      <vt:lpstr>PowerPoint Presentation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Britton, Chris (WaTech)</dc:creator>
  <cp:lastModifiedBy>Knight, Angela (OCIO)</cp:lastModifiedBy>
  <cp:revision>127</cp:revision>
  <cp:lastPrinted>2020-12-08T16:18:51Z</cp:lastPrinted>
  <dcterms:created xsi:type="dcterms:W3CDTF">2019-08-07T17:27:22Z</dcterms:created>
  <dcterms:modified xsi:type="dcterms:W3CDTF">2020-12-08T20:13:06Z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ca01fde-698d-412d-8f4a-985193e47ec2_Enabled">
    <vt:lpwstr>True</vt:lpwstr>
  </property>
  <property fmtid="{D5CDD505-2E9C-101B-9397-08002B2CF9AE}" pid="3" name="MSIP_Label_5ca01fde-698d-412d-8f4a-985193e47ec2_SiteId">
    <vt:lpwstr>11d0e217-264e-400a-8ba0-57dcc127d72d</vt:lpwstr>
  </property>
  <property fmtid="{D5CDD505-2E9C-101B-9397-08002B2CF9AE}" pid="4" name="MSIP_Label_5ca01fde-698d-412d-8f4a-985193e47ec2_Owner">
    <vt:lpwstr>vickie.sheehan@watech.wa.gov</vt:lpwstr>
  </property>
  <property fmtid="{D5CDD505-2E9C-101B-9397-08002B2CF9AE}" pid="5" name="MSIP_Label_5ca01fde-698d-412d-8f4a-985193e47ec2_SetDate">
    <vt:lpwstr>2020-02-13T00:51:38.3107535Z</vt:lpwstr>
  </property>
  <property fmtid="{D5CDD505-2E9C-101B-9397-08002B2CF9AE}" pid="6" name="MSIP_Label_5ca01fde-698d-412d-8f4a-985193e47ec2_Name">
    <vt:lpwstr>Public</vt:lpwstr>
  </property>
  <property fmtid="{D5CDD505-2E9C-101B-9397-08002B2CF9AE}" pid="7" name="MSIP_Label_5ca01fde-698d-412d-8f4a-985193e47ec2_Application">
    <vt:lpwstr>Microsoft Azure Information Protection</vt:lpwstr>
  </property>
  <property fmtid="{D5CDD505-2E9C-101B-9397-08002B2CF9AE}" pid="8" name="MSIP_Label_5ca01fde-698d-412d-8f4a-985193e47ec2_ActionId">
    <vt:lpwstr>5953aac4-0515-4918-bf99-a4581236bab1</vt:lpwstr>
  </property>
  <property fmtid="{D5CDD505-2E9C-101B-9397-08002B2CF9AE}" pid="9" name="MSIP_Label_5ca01fde-698d-412d-8f4a-985193e47ec2_Extended_MSFT_Method">
    <vt:lpwstr>Automatic</vt:lpwstr>
  </property>
  <property fmtid="{D5CDD505-2E9C-101B-9397-08002B2CF9AE}" pid="10" name="Sensitivity">
    <vt:lpwstr>Public</vt:lpwstr>
  </property>
  <property fmtid="{D5CDD505-2E9C-101B-9397-08002B2CF9AE}" pid="11" name="ContentTypeId">
    <vt:lpwstr>0x01010095D495159820FA43935EB778287762C2</vt:lpwstr>
  </property>
  <property fmtid="{D5CDD505-2E9C-101B-9397-08002B2CF9AE}" pid="12" name="_dlc_DocIdItemGuid">
    <vt:lpwstr>456a0ef8-ed8b-413a-8b75-ab09b149150b</vt:lpwstr>
  </property>
</Properties>
</file>